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12192000"/>
  <p:embeddedFontLst>
    <p:embeddedFont>
      <p:font typeface="Noto Sans SC"/>
      <p:regular r:id="rId17"/>
      <p:bold r:id="rId18"/>
    </p:embeddedFont>
    <p:embeddedFont>
      <p:font typeface="Quattrocento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bold.fntdata"/><Relationship Id="rId11" Type="http://schemas.openxmlformats.org/officeDocument/2006/relationships/slide" Target="slides/slide7.xml"/><Relationship Id="rId22" Type="http://schemas.openxmlformats.org/officeDocument/2006/relationships/font" Target="fonts/QuattrocentoSans-boldItalic.fntdata"/><Relationship Id="rId10" Type="http://schemas.openxmlformats.org/officeDocument/2006/relationships/slide" Target="slides/slide6.xml"/><Relationship Id="rId21" Type="http://schemas.openxmlformats.org/officeDocument/2006/relationships/font" Target="fonts/Quattrocento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NotoSansSC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QuattrocentoSans-regular.fntdata"/><Relationship Id="rId6" Type="http://schemas.openxmlformats.org/officeDocument/2006/relationships/slide" Target="slides/slide2.xml"/><Relationship Id="rId18" Type="http://schemas.openxmlformats.org/officeDocument/2006/relationships/font" Target="fonts/NotoSansSC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" name="Google Shape;1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c798daab5a_0_2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3c798daab5a_0_2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g3c798daab5a_0_2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" name="Google Shape;3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c798daab5a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3c798daab5a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c798daab5a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IST_MASTER">
  <p:cSld name="PPTIST_MASTER">
    <p:bg>
      <p:bgPr>
        <a:solidFill>
          <a:srgbClr val="FFFFFF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kimi-img.moonshot.cn/pub/slides/okc/wwwb3jwwe2fts/cover_image.png" id="17" name="Google Shape;17;p4"/>
          <p:cNvPicPr preferRelativeResize="0"/>
          <p:nvPr/>
        </p:nvPicPr>
        <p:blipFill rotWithShape="1">
          <a:blip r:embed="rId3">
            <a:alphaModFix/>
          </a:blip>
          <a:srcRect b="780" l="0" r="0" t="781"/>
          <a:stretch/>
        </p:blipFill>
        <p:spPr>
          <a:xfrm>
            <a:off x="0" y="0"/>
            <a:ext cx="12192000" cy="6858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0" y="0"/>
            <a:ext cx="12192000" cy="685800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A1D24">
                  <a:alpha val="94901"/>
                </a:srgbClr>
              </a:gs>
              <a:gs pos="50000">
                <a:srgbClr val="1A1D24">
                  <a:alpha val="85098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542925" y="1150000"/>
            <a:ext cx="2357438" cy="390525"/>
          </a:xfrm>
          <a:custGeom>
            <a:rect b="b" l="l" r="r" t="t"/>
            <a:pathLst>
              <a:path extrusionOk="0" h="390525" w="2514600">
                <a:moveTo>
                  <a:pt x="38100" y="0"/>
                </a:moveTo>
                <a:lnTo>
                  <a:pt x="2476500" y="0"/>
                </a:lnTo>
                <a:cubicBezTo>
                  <a:pt x="2497542" y="0"/>
                  <a:pt x="2514600" y="17058"/>
                  <a:pt x="2514600" y="38100"/>
                </a:cubicBezTo>
                <a:lnTo>
                  <a:pt x="2514600" y="352425"/>
                </a:lnTo>
                <a:cubicBezTo>
                  <a:pt x="2514600" y="373467"/>
                  <a:pt x="2497542" y="390525"/>
                  <a:pt x="247650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 cap="flat" cmpd="sng" w="12700">
            <a:solidFill>
              <a:srgbClr val="C8A97E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687800" y="1269076"/>
            <a:ext cx="2212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Science Case Study</a:t>
            </a:r>
            <a:endParaRPr b="0" i="0" sz="2000" u="none" cap="none" strike="noStrike"/>
          </a:p>
        </p:txBody>
      </p:sp>
      <p:sp>
        <p:nvSpPr>
          <p:cNvPr id="21" name="Google Shape;21;p4"/>
          <p:cNvSpPr/>
          <p:nvPr/>
        </p:nvSpPr>
        <p:spPr>
          <a:xfrm>
            <a:off x="381000" y="1724025"/>
            <a:ext cx="76581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Customer Satisfaction</a:t>
            </a:r>
            <a:endParaRPr b="0" i="0" sz="1600" u="none" cap="none" strike="noStrike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Prediction for</a:t>
            </a:r>
            <a:endParaRPr b="0" i="0" sz="1600" u="none" cap="none" strike="noStrike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Rail Services</a:t>
            </a:r>
            <a:endParaRPr b="0" i="0" sz="1600" u="none" cap="none" strike="noStrike"/>
          </a:p>
        </p:txBody>
      </p:sp>
      <p:sp>
        <p:nvSpPr>
          <p:cNvPr id="22" name="Google Shape;22;p4"/>
          <p:cNvSpPr/>
          <p:nvPr/>
        </p:nvSpPr>
        <p:spPr>
          <a:xfrm>
            <a:off x="381000" y="4524375"/>
            <a:ext cx="74295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 End-to-End Data Science Case Study to Support Customer Retention</a:t>
            </a:r>
            <a:endParaRPr b="0" i="0" sz="1600" u="none" cap="none" strike="noStrike"/>
          </a:p>
        </p:txBody>
      </p:sp>
      <p:sp>
        <p:nvSpPr>
          <p:cNvPr id="23" name="Google Shape;23;p4"/>
          <p:cNvSpPr/>
          <p:nvPr/>
        </p:nvSpPr>
        <p:spPr>
          <a:xfrm>
            <a:off x="409575" y="5591175"/>
            <a:ext cx="133350" cy="152400"/>
          </a:xfrm>
          <a:custGeom>
            <a:rect b="b" l="l" r="r" t="t"/>
            <a:pathLst>
              <a:path extrusionOk="0" h="152400" w="13335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647700" y="5572125"/>
            <a:ext cx="990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119K+ Records</a:t>
            </a:r>
            <a:endParaRPr b="0" i="0" sz="1600" u="none" cap="none" strike="noStrike"/>
          </a:p>
        </p:txBody>
      </p:sp>
      <p:sp>
        <p:nvSpPr>
          <p:cNvPr id="25" name="Google Shape;25;p4"/>
          <p:cNvSpPr/>
          <p:nvPr/>
        </p:nvSpPr>
        <p:spPr>
          <a:xfrm>
            <a:off x="1818382" y="5591175"/>
            <a:ext cx="152400" cy="152400"/>
          </a:xfrm>
          <a:custGeom>
            <a:rect b="b" l="l" r="r" t="t"/>
            <a:pathLst>
              <a:path extrusionOk="0" h="152400" w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2066025" y="5572125"/>
            <a:ext cx="8343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EDA &amp; 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ML</a:t>
            </a:r>
            <a:endParaRPr b="0" i="0" sz="1600" u="none" cap="none" strike="noStrike"/>
          </a:p>
        </p:txBody>
      </p:sp>
      <p:sp>
        <p:nvSpPr>
          <p:cNvPr id="27" name="Google Shape;27;p4"/>
          <p:cNvSpPr/>
          <p:nvPr/>
        </p:nvSpPr>
        <p:spPr>
          <a:xfrm>
            <a:off x="2995570" y="5591175"/>
            <a:ext cx="152400" cy="152400"/>
          </a:xfrm>
          <a:custGeom>
            <a:rect b="b" l="l" r="r" t="t"/>
            <a:pathLst>
              <a:path extrusionOk="0" h="152400" w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3243230" y="5572125"/>
            <a:ext cx="2151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Satisfaction Optimization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3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Alternative Pipeline</a:t>
            </a: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Results</a:t>
            </a:r>
            <a:endParaRPr b="0" i="0" sz="1600" u="none" cap="none" strike="noStrike"/>
          </a:p>
        </p:txBody>
      </p:sp>
      <p:sp>
        <p:nvSpPr>
          <p:cNvPr id="393" name="Google Shape;393;p13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Without Ratings - Performance Comparison</a:t>
            </a:r>
            <a:endParaRPr b="0" i="0" sz="1600" u="none" cap="none" strike="noStrike"/>
          </a:p>
        </p:txBody>
      </p:sp>
      <p:sp>
        <p:nvSpPr>
          <p:cNvPr id="394" name="Google Shape;394;p13"/>
          <p:cNvSpPr/>
          <p:nvPr/>
        </p:nvSpPr>
        <p:spPr>
          <a:xfrm>
            <a:off x="385772" y="1262075"/>
            <a:ext cx="4165425" cy="3857625"/>
          </a:xfrm>
          <a:custGeom>
            <a:rect b="b" l="l" r="r" t="t"/>
            <a:pathLst>
              <a:path extrusionOk="0" h="3857625" w="5591175">
                <a:moveTo>
                  <a:pt x="76188" y="0"/>
                </a:moveTo>
                <a:lnTo>
                  <a:pt x="5514987" y="0"/>
                </a:lnTo>
                <a:cubicBezTo>
                  <a:pt x="5557064" y="0"/>
                  <a:pt x="5591175" y="34111"/>
                  <a:pt x="5591175" y="76188"/>
                </a:cubicBezTo>
                <a:lnTo>
                  <a:pt x="5591175" y="3781437"/>
                </a:lnTo>
                <a:cubicBezTo>
                  <a:pt x="5591175" y="3823514"/>
                  <a:pt x="5557064" y="3857625"/>
                  <a:pt x="5514987" y="3857625"/>
                </a:cubicBezTo>
                <a:lnTo>
                  <a:pt x="76188" y="3857625"/>
                </a:lnTo>
                <a:cubicBezTo>
                  <a:pt x="34111" y="3857625"/>
                  <a:pt x="0" y="3823514"/>
                  <a:pt x="0" y="3781437"/>
                </a:cubicBezTo>
                <a:lnTo>
                  <a:pt x="0" y="76188"/>
                </a:lnTo>
                <a:cubicBezTo>
                  <a:pt x="0" y="34111"/>
                  <a:pt x="34111" y="0"/>
                  <a:pt x="76188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3"/>
          <p:cNvSpPr/>
          <p:nvPr/>
        </p:nvSpPr>
        <p:spPr>
          <a:xfrm>
            <a:off x="843545" y="1412975"/>
            <a:ext cx="3249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With vs Without Ratings</a:t>
            </a:r>
            <a:endParaRPr b="0" i="0" sz="1600" u="none" cap="none" strike="noStrike"/>
          </a:p>
        </p:txBody>
      </p:sp>
      <p:sp>
        <p:nvSpPr>
          <p:cNvPr id="396" name="Google Shape;396;p13"/>
          <p:cNvSpPr/>
          <p:nvPr/>
        </p:nvSpPr>
        <p:spPr>
          <a:xfrm>
            <a:off x="7327726" y="1262075"/>
            <a:ext cx="4486918" cy="3857625"/>
          </a:xfrm>
          <a:custGeom>
            <a:rect b="b" l="l" r="r" t="t"/>
            <a:pathLst>
              <a:path extrusionOk="0" h="3857625" w="5591175">
                <a:moveTo>
                  <a:pt x="76188" y="0"/>
                </a:moveTo>
                <a:lnTo>
                  <a:pt x="5514987" y="0"/>
                </a:lnTo>
                <a:cubicBezTo>
                  <a:pt x="5557064" y="0"/>
                  <a:pt x="5591175" y="34111"/>
                  <a:pt x="5591175" y="76188"/>
                </a:cubicBezTo>
                <a:lnTo>
                  <a:pt x="5591175" y="3781437"/>
                </a:lnTo>
                <a:cubicBezTo>
                  <a:pt x="5591175" y="3823514"/>
                  <a:pt x="5557064" y="3857625"/>
                  <a:pt x="5514987" y="3857625"/>
                </a:cubicBezTo>
                <a:lnTo>
                  <a:pt x="76188" y="3857625"/>
                </a:lnTo>
                <a:cubicBezTo>
                  <a:pt x="34111" y="3857625"/>
                  <a:pt x="0" y="3823514"/>
                  <a:pt x="0" y="3781437"/>
                </a:cubicBezTo>
                <a:lnTo>
                  <a:pt x="0" y="76188"/>
                </a:lnTo>
                <a:cubicBezTo>
                  <a:pt x="0" y="34111"/>
                  <a:pt x="34111" y="0"/>
                  <a:pt x="76188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3"/>
          <p:cNvSpPr/>
          <p:nvPr/>
        </p:nvSpPr>
        <p:spPr>
          <a:xfrm>
            <a:off x="7526522" y="1419225"/>
            <a:ext cx="41655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Performance Delta:</a:t>
            </a:r>
            <a:r>
              <a:rPr b="1" lang="en-US" sz="1350">
                <a:solidFill>
                  <a:srgbClr val="C8A97E"/>
                </a:solidFill>
              </a:rPr>
              <a:t> With - Without Ratings</a:t>
            </a:r>
            <a:endParaRPr b="0" i="0" sz="1600" u="none" cap="none" strike="noStrike"/>
          </a:p>
        </p:txBody>
      </p:sp>
      <p:sp>
        <p:nvSpPr>
          <p:cNvPr id="398" name="Google Shape;398;p13"/>
          <p:cNvSpPr/>
          <p:nvPr/>
        </p:nvSpPr>
        <p:spPr>
          <a:xfrm>
            <a:off x="385763" y="5281613"/>
            <a:ext cx="3695700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3"/>
          <p:cNvSpPr/>
          <p:nvPr/>
        </p:nvSpPr>
        <p:spPr>
          <a:xfrm>
            <a:off x="542925" y="5438775"/>
            <a:ext cx="345757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C8A97E"/>
                </a:solidFill>
              </a:rPr>
              <a:t>E</a:t>
            </a: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xpected </a:t>
            </a:r>
            <a:r>
              <a:rPr b="1" lang="en-US" sz="1200">
                <a:solidFill>
                  <a:srgbClr val="C8A97E"/>
                </a:solidFill>
              </a:rPr>
              <a:t>Metrics Drop</a:t>
            </a:r>
            <a:endParaRPr b="0" i="0" sz="1600" u="none" cap="none" strike="noStrike"/>
          </a:p>
        </p:txBody>
      </p:sp>
      <p:sp>
        <p:nvSpPr>
          <p:cNvPr id="400" name="Google Shape;400;p13"/>
          <p:cNvSpPr/>
          <p:nvPr/>
        </p:nvSpPr>
        <p:spPr>
          <a:xfrm>
            <a:off x="543075" y="5667375"/>
            <a:ext cx="34479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Removing rating features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lowered metrics by a considerable amount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This is the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trade-off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for a model usable when post-trip surveys are missing.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01" name="Google Shape;401;p13"/>
          <p:cNvSpPr/>
          <p:nvPr/>
        </p:nvSpPr>
        <p:spPr>
          <a:xfrm>
            <a:off x="4246513" y="5281613"/>
            <a:ext cx="3695700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3"/>
          <p:cNvSpPr/>
          <p:nvPr/>
        </p:nvSpPr>
        <p:spPr>
          <a:xfrm>
            <a:off x="4403675" y="5438775"/>
            <a:ext cx="345757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Why This Happens</a:t>
            </a:r>
            <a:endParaRPr b="0" i="0" sz="1600" u="none" cap="none" strike="noStrike"/>
          </a:p>
        </p:txBody>
      </p:sp>
      <p:sp>
        <p:nvSpPr>
          <p:cNvPr id="403" name="Google Shape;403;p13"/>
          <p:cNvSpPr/>
          <p:nvPr/>
        </p:nvSpPr>
        <p:spPr>
          <a:xfrm>
            <a:off x="4426775" y="5673425"/>
            <a:ext cx="34479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Ratings carry direct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service-experience feedback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which is the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strongest possible signal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Without ratings, the model relies on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weaker proxies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so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predictive power drops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04" name="Google Shape;404;p13"/>
          <p:cNvSpPr/>
          <p:nvPr/>
        </p:nvSpPr>
        <p:spPr>
          <a:xfrm>
            <a:off x="8107263" y="5281613"/>
            <a:ext cx="3695700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13"/>
          <p:cNvSpPr/>
          <p:nvPr/>
        </p:nvSpPr>
        <p:spPr>
          <a:xfrm>
            <a:off x="8264426" y="5438775"/>
            <a:ext cx="345757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Deployment Insight</a:t>
            </a:r>
            <a:endParaRPr b="0" i="0" sz="1600" u="none" cap="none" strike="noStrike"/>
          </a:p>
        </p:txBody>
      </p:sp>
      <p:sp>
        <p:nvSpPr>
          <p:cNvPr id="406" name="Google Shape;406;p13"/>
          <p:cNvSpPr/>
          <p:nvPr/>
        </p:nvSpPr>
        <p:spPr>
          <a:xfrm>
            <a:off x="8264425" y="5619725"/>
            <a:ext cx="31854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 a two-pipeline setup:</a:t>
            </a:r>
            <a:b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With-ratings → post-trip diagnosis &amp; target recovery.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Without-ratings → scoring when ratings are missing.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407" name="Google Shape;407;p13"/>
          <p:cNvPicPr preferRelativeResize="0"/>
          <p:nvPr/>
        </p:nvPicPr>
        <p:blipFill rotWithShape="1">
          <a:blip r:embed="rId3">
            <a:alphaModFix/>
          </a:blip>
          <a:srcRect b="0" l="0" r="29002" t="8298"/>
          <a:stretch/>
        </p:blipFill>
        <p:spPr>
          <a:xfrm>
            <a:off x="500075" y="1700875"/>
            <a:ext cx="3695700" cy="3322894"/>
          </a:xfrm>
          <a:prstGeom prst="rect">
            <a:avLst/>
          </a:prstGeom>
          <a:solidFill>
            <a:srgbClr val="1A1D24"/>
          </a:solidFill>
          <a:ln>
            <a:noFill/>
          </a:ln>
        </p:spPr>
      </p:pic>
      <p:pic>
        <p:nvPicPr>
          <p:cNvPr id="408" name="Google Shape;408;p13"/>
          <p:cNvPicPr preferRelativeResize="0"/>
          <p:nvPr/>
        </p:nvPicPr>
        <p:blipFill rotWithShape="1">
          <a:blip r:embed="rId3">
            <a:alphaModFix/>
          </a:blip>
          <a:srcRect b="65219" l="79141" r="0" t="4012"/>
          <a:stretch/>
        </p:blipFill>
        <p:spPr>
          <a:xfrm>
            <a:off x="3589325" y="1762125"/>
            <a:ext cx="854482" cy="8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13"/>
          <p:cNvPicPr preferRelativeResize="0"/>
          <p:nvPr/>
        </p:nvPicPr>
        <p:blipFill rotWithShape="1">
          <a:blip r:embed="rId4">
            <a:alphaModFix/>
          </a:blip>
          <a:srcRect b="6161" l="2730" r="23858" t="5569"/>
          <a:stretch/>
        </p:blipFill>
        <p:spPr>
          <a:xfrm>
            <a:off x="7327724" y="1829025"/>
            <a:ext cx="4322024" cy="30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13"/>
          <p:cNvSpPr/>
          <p:nvPr/>
        </p:nvSpPr>
        <p:spPr>
          <a:xfrm>
            <a:off x="4669700" y="1262075"/>
            <a:ext cx="2530007" cy="3852339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9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22"/>
          </a:p>
        </p:txBody>
      </p:sp>
      <p:sp>
        <p:nvSpPr>
          <p:cNvPr id="411" name="Google Shape;411;p13"/>
          <p:cNvSpPr/>
          <p:nvPr/>
        </p:nvSpPr>
        <p:spPr>
          <a:xfrm>
            <a:off x="4776513" y="1395813"/>
            <a:ext cx="23259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71">
                <a:solidFill>
                  <a:srgbClr val="C8A97E"/>
                </a:solidFill>
              </a:rPr>
              <a:t>Accuracy Shift</a:t>
            </a:r>
            <a: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With vs Without</a:t>
            </a:r>
            <a:b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Rating</a:t>
            </a:r>
            <a:endParaRPr b="0" i="0" sz="1625" u="none" cap="none" strike="noStrike"/>
          </a:p>
        </p:txBody>
      </p:sp>
      <p:sp>
        <p:nvSpPr>
          <p:cNvPr id="412" name="Google Shape;412;p13"/>
          <p:cNvSpPr/>
          <p:nvPr/>
        </p:nvSpPr>
        <p:spPr>
          <a:xfrm>
            <a:off x="4802456" y="2490896"/>
            <a:ext cx="2273998" cy="733806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3"/>
          <p:cNvSpPr/>
          <p:nvPr/>
        </p:nvSpPr>
        <p:spPr>
          <a:xfrm>
            <a:off x="4802462" y="2490900"/>
            <a:ext cx="15907" cy="733806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8A42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22"/>
          </a:p>
        </p:txBody>
      </p:sp>
      <p:sp>
        <p:nvSpPr>
          <p:cNvPr id="414" name="Google Shape;414;p13"/>
          <p:cNvSpPr/>
          <p:nvPr/>
        </p:nvSpPr>
        <p:spPr>
          <a:xfrm>
            <a:off x="5258750" y="2538149"/>
            <a:ext cx="13614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19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endParaRPr b="0" i="0" sz="1625" u="none" cap="none" strike="noStrike"/>
          </a:p>
        </p:txBody>
      </p:sp>
      <p:sp>
        <p:nvSpPr>
          <p:cNvPr id="415" name="Google Shape;415;p13"/>
          <p:cNvSpPr/>
          <p:nvPr/>
        </p:nvSpPr>
        <p:spPr>
          <a:xfrm>
            <a:off x="5169154" y="2825375"/>
            <a:ext cx="16497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24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96.</a:t>
            </a:r>
            <a:r>
              <a:rPr b="1" lang="en-US" sz="1524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3</a:t>
            </a:r>
            <a:r>
              <a:rPr b="1" i="0" lang="en-US" sz="1524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r>
              <a:rPr b="1" lang="en-US" sz="1524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	 81</a:t>
            </a:r>
            <a:r>
              <a:rPr b="1" lang="en-US" sz="1524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.1%</a:t>
            </a:r>
            <a:endParaRPr b="0" i="0" sz="1625" u="none" cap="none" strike="noStrike">
              <a:solidFill>
                <a:srgbClr val="C88A42"/>
              </a:solidFill>
            </a:endParaRPr>
          </a:p>
        </p:txBody>
      </p:sp>
      <p:sp>
        <p:nvSpPr>
          <p:cNvPr id="416" name="Google Shape;416;p13"/>
          <p:cNvSpPr/>
          <p:nvPr/>
        </p:nvSpPr>
        <p:spPr>
          <a:xfrm>
            <a:off x="4802456" y="3307704"/>
            <a:ext cx="2273998" cy="733806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3"/>
          <p:cNvSpPr/>
          <p:nvPr/>
        </p:nvSpPr>
        <p:spPr>
          <a:xfrm>
            <a:off x="4802463" y="3312350"/>
            <a:ext cx="22384" cy="728663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22"/>
          </a:p>
        </p:txBody>
      </p:sp>
      <p:sp>
        <p:nvSpPr>
          <p:cNvPr id="418" name="Google Shape;418;p13"/>
          <p:cNvSpPr/>
          <p:nvPr/>
        </p:nvSpPr>
        <p:spPr>
          <a:xfrm>
            <a:off x="5319238" y="3373546"/>
            <a:ext cx="12309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19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Decision Tree</a:t>
            </a:r>
            <a:endParaRPr b="0" i="0" sz="1625" u="none" cap="none" strike="noStrike"/>
          </a:p>
        </p:txBody>
      </p:sp>
      <p:sp>
        <p:nvSpPr>
          <p:cNvPr id="419" name="Google Shape;419;p13"/>
          <p:cNvSpPr/>
          <p:nvPr/>
        </p:nvSpPr>
        <p:spPr>
          <a:xfrm>
            <a:off x="5175650" y="3657225"/>
            <a:ext cx="168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24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lang="en-US" sz="1524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5</a:t>
            </a:r>
            <a:r>
              <a:rPr b="1" i="0" lang="en-US" sz="1524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24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2</a:t>
            </a:r>
            <a:r>
              <a:rPr b="1" i="0" lang="en-US" sz="1524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%	 </a:t>
            </a:r>
            <a:r>
              <a:rPr b="1" lang="en-US" sz="1524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80</a:t>
            </a:r>
            <a:r>
              <a:rPr b="1" lang="en-US" sz="1524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.6%</a:t>
            </a:r>
            <a:endParaRPr b="0" i="0" sz="1625" u="none" cap="none" strike="noStrike">
              <a:solidFill>
                <a:srgbClr val="C8A97E"/>
              </a:solidFill>
            </a:endParaRPr>
          </a:p>
        </p:txBody>
      </p:sp>
      <p:sp>
        <p:nvSpPr>
          <p:cNvPr id="420" name="Google Shape;420;p13"/>
          <p:cNvSpPr/>
          <p:nvPr/>
        </p:nvSpPr>
        <p:spPr>
          <a:xfrm>
            <a:off x="4802456" y="4124512"/>
            <a:ext cx="2273998" cy="733806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3"/>
          <p:cNvSpPr/>
          <p:nvPr/>
        </p:nvSpPr>
        <p:spPr>
          <a:xfrm>
            <a:off x="4802463" y="4124500"/>
            <a:ext cx="15907" cy="733806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22"/>
          </a:p>
        </p:txBody>
      </p:sp>
      <p:sp>
        <p:nvSpPr>
          <p:cNvPr id="422" name="Google Shape;422;p13"/>
          <p:cNvSpPr/>
          <p:nvPr/>
        </p:nvSpPr>
        <p:spPr>
          <a:xfrm>
            <a:off x="5020862" y="4169050"/>
            <a:ext cx="18372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19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K-Nearest Neighbors</a:t>
            </a:r>
            <a:endParaRPr b="0" i="0" sz="1625" u="none" cap="none" strike="noStrike"/>
          </a:p>
        </p:txBody>
      </p:sp>
      <p:sp>
        <p:nvSpPr>
          <p:cNvPr id="423" name="Google Shape;423;p13"/>
          <p:cNvSpPr/>
          <p:nvPr/>
        </p:nvSpPr>
        <p:spPr>
          <a:xfrm>
            <a:off x="5169187" y="4506975"/>
            <a:ext cx="16824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24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lang="en-US" sz="1524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4</a:t>
            </a:r>
            <a:r>
              <a:rPr b="1" i="0" lang="en-US" sz="1524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24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3</a:t>
            </a:r>
            <a:r>
              <a:rPr b="1" i="0" lang="en-US" sz="1524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%	 </a:t>
            </a:r>
            <a:r>
              <a:rPr b="1" lang="en-US" sz="1524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79</a:t>
            </a:r>
            <a:r>
              <a:rPr b="1" lang="en-US" sz="1524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.9%</a:t>
            </a:r>
            <a:endParaRPr b="0" i="0" sz="1625" u="none" cap="none" strike="noStrike">
              <a:solidFill>
                <a:srgbClr val="4A6C8C"/>
              </a:solidFill>
            </a:endParaRPr>
          </a:p>
        </p:txBody>
      </p:sp>
      <p:sp>
        <p:nvSpPr>
          <p:cNvPr id="424" name="Google Shape;424;p13"/>
          <p:cNvSpPr/>
          <p:nvPr/>
        </p:nvSpPr>
        <p:spPr>
          <a:xfrm>
            <a:off x="5825150" y="2837913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8A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13"/>
          <p:cNvSpPr/>
          <p:nvPr/>
        </p:nvSpPr>
        <p:spPr>
          <a:xfrm>
            <a:off x="5825163" y="3694813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13"/>
          <p:cNvSpPr/>
          <p:nvPr/>
        </p:nvSpPr>
        <p:spPr>
          <a:xfrm>
            <a:off x="5825150" y="4547250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4"/>
          <p:cNvSpPr/>
          <p:nvPr/>
        </p:nvSpPr>
        <p:spPr>
          <a:xfrm>
            <a:off x="365900" y="907088"/>
            <a:ext cx="11496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Final Assessment</a:t>
            </a:r>
            <a:endParaRPr b="0" i="0" sz="1600" u="none" cap="none" strike="noStrike"/>
          </a:p>
        </p:txBody>
      </p:sp>
      <p:sp>
        <p:nvSpPr>
          <p:cNvPr id="433" name="Google Shape;433;p14"/>
          <p:cNvSpPr/>
          <p:nvPr/>
        </p:nvSpPr>
        <p:spPr>
          <a:xfrm>
            <a:off x="365900" y="1173788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Conclusions &amp; Recommendations</a:t>
            </a:r>
            <a:endParaRPr b="0" i="0" sz="1600" u="none" cap="none" strike="noStrike"/>
          </a:p>
        </p:txBody>
      </p:sp>
      <p:sp>
        <p:nvSpPr>
          <p:cNvPr id="434" name="Google Shape;434;p14"/>
          <p:cNvSpPr/>
          <p:nvPr/>
        </p:nvSpPr>
        <p:spPr>
          <a:xfrm>
            <a:off x="383925" y="2257175"/>
            <a:ext cx="5591175" cy="3495604"/>
          </a:xfrm>
          <a:custGeom>
            <a:rect b="b" l="l" r="r" t="t"/>
            <a:pathLst>
              <a:path extrusionOk="0" h="4467225" w="5591175">
                <a:moveTo>
                  <a:pt x="76211" y="0"/>
                </a:moveTo>
                <a:lnTo>
                  <a:pt x="5514964" y="0"/>
                </a:lnTo>
                <a:cubicBezTo>
                  <a:pt x="5557054" y="0"/>
                  <a:pt x="5591175" y="34121"/>
                  <a:pt x="5591175" y="76211"/>
                </a:cubicBezTo>
                <a:lnTo>
                  <a:pt x="5591175" y="4391014"/>
                </a:lnTo>
                <a:cubicBezTo>
                  <a:pt x="5591175" y="4433104"/>
                  <a:pt x="5557054" y="4467225"/>
                  <a:pt x="5514964" y="4467225"/>
                </a:cubicBezTo>
                <a:lnTo>
                  <a:pt x="76211" y="4467225"/>
                </a:lnTo>
                <a:cubicBezTo>
                  <a:pt x="34121" y="4467225"/>
                  <a:pt x="0" y="4433104"/>
                  <a:pt x="0" y="4391014"/>
                </a:cubicBezTo>
                <a:lnTo>
                  <a:pt x="0" y="76211"/>
                </a:lnTo>
                <a:cubicBezTo>
                  <a:pt x="0" y="34149"/>
                  <a:pt x="34149" y="0"/>
                  <a:pt x="76211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14"/>
          <p:cNvSpPr/>
          <p:nvPr/>
        </p:nvSpPr>
        <p:spPr>
          <a:xfrm>
            <a:off x="493450" y="2410838"/>
            <a:ext cx="5372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Key Findings</a:t>
            </a:r>
            <a:endParaRPr b="0" i="0" sz="1600" u="none" cap="none" strike="noStrike"/>
          </a:p>
        </p:txBody>
      </p:sp>
      <p:sp>
        <p:nvSpPr>
          <p:cNvPr id="436" name="Google Shape;436;p14"/>
          <p:cNvSpPr/>
          <p:nvPr/>
        </p:nvSpPr>
        <p:spPr>
          <a:xfrm>
            <a:off x="532500" y="2907350"/>
            <a:ext cx="304800" cy="304800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14"/>
          <p:cNvSpPr/>
          <p:nvPr/>
        </p:nvSpPr>
        <p:spPr>
          <a:xfrm>
            <a:off x="647693" y="2964500"/>
            <a:ext cx="14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b="0" i="0" sz="1600" u="none" cap="none" strike="noStrike"/>
          </a:p>
        </p:txBody>
      </p:sp>
      <p:sp>
        <p:nvSpPr>
          <p:cNvPr id="438" name="Google Shape;438;p14"/>
          <p:cNvSpPr/>
          <p:nvPr/>
        </p:nvSpPr>
        <p:spPr>
          <a:xfrm>
            <a:off x="951600" y="2907350"/>
            <a:ext cx="4934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Random Forest Best Overall</a:t>
            </a:r>
            <a:endParaRPr b="0" i="0" sz="1600" u="none" cap="none" strike="noStrike"/>
          </a:p>
        </p:txBody>
      </p:sp>
      <p:sp>
        <p:nvSpPr>
          <p:cNvPr id="439" name="Google Shape;439;p14"/>
          <p:cNvSpPr/>
          <p:nvPr/>
        </p:nvSpPr>
        <p:spPr>
          <a:xfrm>
            <a:off x="951600" y="3135950"/>
            <a:ext cx="4924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Achieved </a:t>
            </a: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best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accuracy </a:t>
            </a: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 both with and without ratings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Strongest and most consistent and </a:t>
            </a: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versatile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performer.</a:t>
            </a:r>
            <a:endParaRPr b="0" i="0" sz="1600" u="none" cap="none" strike="noStrike"/>
          </a:p>
        </p:txBody>
      </p:sp>
      <p:sp>
        <p:nvSpPr>
          <p:cNvPr id="440" name="Google Shape;440;p14"/>
          <p:cNvSpPr/>
          <p:nvPr/>
        </p:nvSpPr>
        <p:spPr>
          <a:xfrm>
            <a:off x="532500" y="3593150"/>
            <a:ext cx="304800" cy="304800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4"/>
          <p:cNvSpPr/>
          <p:nvPr/>
        </p:nvSpPr>
        <p:spPr>
          <a:xfrm>
            <a:off x="647693" y="3650300"/>
            <a:ext cx="14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b="0" i="0" sz="1600" u="none" cap="none" strike="noStrike"/>
          </a:p>
        </p:txBody>
      </p:sp>
      <p:sp>
        <p:nvSpPr>
          <p:cNvPr id="442" name="Google Shape;442;p14"/>
          <p:cNvSpPr/>
          <p:nvPr/>
        </p:nvSpPr>
        <p:spPr>
          <a:xfrm>
            <a:off x="951600" y="3593150"/>
            <a:ext cx="4934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</a:rPr>
              <a:t>Dissatisfaction is concentrated in clear service pain points</a:t>
            </a:r>
            <a:endParaRPr b="0" i="0" sz="1600" u="none" cap="none" strike="noStrike"/>
          </a:p>
        </p:txBody>
      </p:sp>
      <p:sp>
        <p:nvSpPr>
          <p:cNvPr id="443" name="Google Shape;443;p14"/>
          <p:cNvSpPr/>
          <p:nvPr/>
        </p:nvSpPr>
        <p:spPr>
          <a:xfrm>
            <a:off x="951538" y="3840800"/>
            <a:ext cx="44559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Biggest risk groups: Leisure, Economy, Disloyal customers, plus low scores in Boarding, WiFi, Entertainment, Cleanliness, Onboard Service, Food &amp; Drink, Seat Comfort.</a:t>
            </a:r>
            <a:endParaRPr b="0" i="0" sz="1600" u="none" cap="none" strike="noStrike"/>
          </a:p>
        </p:txBody>
      </p:sp>
      <p:sp>
        <p:nvSpPr>
          <p:cNvPr id="444" name="Google Shape;444;p14"/>
          <p:cNvSpPr/>
          <p:nvPr/>
        </p:nvSpPr>
        <p:spPr>
          <a:xfrm>
            <a:off x="532488" y="4553575"/>
            <a:ext cx="304800" cy="304800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4"/>
          <p:cNvSpPr/>
          <p:nvPr/>
        </p:nvSpPr>
        <p:spPr>
          <a:xfrm>
            <a:off x="650256" y="4610725"/>
            <a:ext cx="14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 b="0" i="0" sz="1600" u="none" cap="none" strike="noStrike"/>
          </a:p>
        </p:txBody>
      </p:sp>
      <p:sp>
        <p:nvSpPr>
          <p:cNvPr id="446" name="Google Shape;446;p14"/>
          <p:cNvSpPr/>
          <p:nvPr/>
        </p:nvSpPr>
        <p:spPr>
          <a:xfrm>
            <a:off x="921938" y="4553575"/>
            <a:ext cx="4934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</a:rPr>
              <a:t>Ratings Drive Peak Accuracy But Operations Need Two Pipelines</a:t>
            </a:r>
            <a:endParaRPr b="1" sz="1200">
              <a:solidFill>
                <a:srgbClr val="E0E2E6"/>
              </a:solidFill>
            </a:endParaRPr>
          </a:p>
        </p:txBody>
      </p:sp>
      <p:sp>
        <p:nvSpPr>
          <p:cNvPr id="447" name="Google Shape;447;p14"/>
          <p:cNvSpPr/>
          <p:nvPr/>
        </p:nvSpPr>
        <p:spPr>
          <a:xfrm>
            <a:off x="951600" y="4659950"/>
            <a:ext cx="4924500" cy="12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Models with ratings clearly outperform (96.3% vs 81.1%). Since many customers don’t submit post-trip ratings, Deploy a two-model setup: with-ratings for post-trip diagnosis/recovery, and no-ratings for broad proactive coverage.</a:t>
            </a:r>
            <a:endParaRPr sz="105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8" name="Google Shape;448;p14"/>
          <p:cNvSpPr/>
          <p:nvPr/>
        </p:nvSpPr>
        <p:spPr>
          <a:xfrm>
            <a:off x="6195175" y="2178350"/>
            <a:ext cx="5591175" cy="2143816"/>
          </a:xfrm>
          <a:custGeom>
            <a:rect b="b" l="l" r="r" t="t"/>
            <a:pathLst>
              <a:path extrusionOk="0" h="1876425" w="5591175">
                <a:moveTo>
                  <a:pt x="76202" y="0"/>
                </a:moveTo>
                <a:lnTo>
                  <a:pt x="5514973" y="0"/>
                </a:lnTo>
                <a:cubicBezTo>
                  <a:pt x="5557058" y="0"/>
                  <a:pt x="5591175" y="34117"/>
                  <a:pt x="5591175" y="76202"/>
                </a:cubicBezTo>
                <a:lnTo>
                  <a:pt x="5591175" y="1800223"/>
                </a:lnTo>
                <a:cubicBezTo>
                  <a:pt x="5591175" y="1842308"/>
                  <a:pt x="5557058" y="1876425"/>
                  <a:pt x="5514973" y="1876425"/>
                </a:cubicBezTo>
                <a:lnTo>
                  <a:pt x="76202" y="1876425"/>
                </a:lnTo>
                <a:cubicBezTo>
                  <a:pt x="34117" y="1876425"/>
                  <a:pt x="0" y="1842308"/>
                  <a:pt x="0" y="18002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4"/>
          <p:cNvSpPr/>
          <p:nvPr/>
        </p:nvSpPr>
        <p:spPr>
          <a:xfrm>
            <a:off x="6352338" y="2335838"/>
            <a:ext cx="5372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Business</a:t>
            </a: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 </a:t>
            </a: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Call To Action</a:t>
            </a:r>
            <a:endParaRPr b="0" i="0" sz="1600" u="none" cap="none" strike="noStrike"/>
          </a:p>
        </p:txBody>
      </p:sp>
      <p:sp>
        <p:nvSpPr>
          <p:cNvPr id="450" name="Google Shape;450;p14"/>
          <p:cNvSpPr/>
          <p:nvPr/>
        </p:nvSpPr>
        <p:spPr>
          <a:xfrm>
            <a:off x="6371388" y="2754938"/>
            <a:ext cx="133350" cy="133350"/>
          </a:xfrm>
          <a:custGeom>
            <a:rect b="b" l="l" r="r" t="t"/>
            <a:pathLst>
              <a:path extrusionOk="0" h="133350" w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4"/>
          <p:cNvSpPr/>
          <p:nvPr/>
        </p:nvSpPr>
        <p:spPr>
          <a:xfrm>
            <a:off x="6595226" y="2716838"/>
            <a:ext cx="50007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First focus on Boarding flow, WiFi reliability, Entertainment quality, Cleanliness, and Onboard service consistency.</a:t>
            </a:r>
            <a:endParaRPr i="0" sz="1600" u="none" cap="none" strike="noStrike"/>
          </a:p>
        </p:txBody>
      </p:sp>
      <p:sp>
        <p:nvSpPr>
          <p:cNvPr id="452" name="Google Shape;452;p14"/>
          <p:cNvSpPr/>
          <p:nvPr/>
        </p:nvSpPr>
        <p:spPr>
          <a:xfrm>
            <a:off x="6371388" y="3315713"/>
            <a:ext cx="133350" cy="133350"/>
          </a:xfrm>
          <a:custGeom>
            <a:rect b="b" l="l" r="r" t="t"/>
            <a:pathLst>
              <a:path extrusionOk="0" h="133350" w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14"/>
          <p:cNvSpPr/>
          <p:nvPr/>
        </p:nvSpPr>
        <p:spPr>
          <a:xfrm>
            <a:off x="6573751" y="3277613"/>
            <a:ext cx="50769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 the with-ratings model for high-precision post-trip recovery and root-cause diagnosis, and use the no-ratings model for broad proactive coverage when surveys are missing.</a:t>
            </a:r>
            <a:endParaRPr i="0" sz="1600" u="none" cap="none" strike="noStrike"/>
          </a:p>
        </p:txBody>
      </p:sp>
      <p:sp>
        <p:nvSpPr>
          <p:cNvPr id="454" name="Google Shape;454;p14"/>
          <p:cNvSpPr/>
          <p:nvPr/>
        </p:nvSpPr>
        <p:spPr>
          <a:xfrm>
            <a:off x="6371388" y="3876500"/>
            <a:ext cx="133350" cy="133350"/>
          </a:xfrm>
          <a:custGeom>
            <a:rect b="b" l="l" r="r" t="t"/>
            <a:pathLst>
              <a:path extrusionOk="0" h="133350" w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4"/>
          <p:cNvSpPr/>
          <p:nvPr/>
        </p:nvSpPr>
        <p:spPr>
          <a:xfrm>
            <a:off x="6595226" y="3838400"/>
            <a:ext cx="4962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Build retention playbooks for Economy + Leisure + Disloyal passengers (service recovery vouchers, tailored offers, loyalty conversion campaigns)</a:t>
            </a:r>
            <a:endParaRPr i="0" sz="1600" u="none" cap="none" strike="noStrike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56" name="Google Shape;456;p14"/>
          <p:cNvSpPr/>
          <p:nvPr/>
        </p:nvSpPr>
        <p:spPr>
          <a:xfrm>
            <a:off x="6195175" y="4512300"/>
            <a:ext cx="5591175" cy="1238321"/>
          </a:xfrm>
          <a:custGeom>
            <a:rect b="b" l="l" r="r" t="t"/>
            <a:pathLst>
              <a:path extrusionOk="0" h="1533525" w="5591175">
                <a:moveTo>
                  <a:pt x="76201" y="0"/>
                </a:moveTo>
                <a:lnTo>
                  <a:pt x="5514974" y="0"/>
                </a:lnTo>
                <a:cubicBezTo>
                  <a:pt x="5557031" y="0"/>
                  <a:pt x="5591175" y="34144"/>
                  <a:pt x="5591175" y="76201"/>
                </a:cubicBezTo>
                <a:lnTo>
                  <a:pt x="5591175" y="1457324"/>
                </a:lnTo>
                <a:cubicBezTo>
                  <a:pt x="5591175" y="1499381"/>
                  <a:pt x="5557031" y="1533525"/>
                  <a:pt x="5514974" y="1533525"/>
                </a:cubicBezTo>
                <a:lnTo>
                  <a:pt x="76201" y="1533525"/>
                </a:lnTo>
                <a:cubicBezTo>
                  <a:pt x="34144" y="1533525"/>
                  <a:pt x="0" y="1499381"/>
                  <a:pt x="0" y="1457324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4"/>
          <p:cNvSpPr/>
          <p:nvPr/>
        </p:nvSpPr>
        <p:spPr>
          <a:xfrm>
            <a:off x="6357138" y="4602763"/>
            <a:ext cx="53625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Future </a:t>
            </a:r>
            <a:r>
              <a:rPr b="1" lang="en-US" sz="1350">
                <a:solidFill>
                  <a:srgbClr val="C8A97E"/>
                </a:solidFill>
              </a:rPr>
              <a:t>Improvements</a:t>
            </a:r>
            <a:endParaRPr b="0" i="0" sz="1600" u="none" cap="none" strike="noStrike"/>
          </a:p>
        </p:txBody>
      </p:sp>
      <p:sp>
        <p:nvSpPr>
          <p:cNvPr id="458" name="Google Shape;458;p14"/>
          <p:cNvSpPr/>
          <p:nvPr/>
        </p:nvSpPr>
        <p:spPr>
          <a:xfrm>
            <a:off x="6352338" y="4959988"/>
            <a:ext cx="5343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• Collect more diverse training data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regarding customer behaviour (non-rating)</a:t>
            </a:r>
            <a:endParaRPr b="0" i="0" sz="1600" u="none" cap="none" strike="noStrike"/>
          </a:p>
        </p:txBody>
      </p:sp>
      <p:sp>
        <p:nvSpPr>
          <p:cNvPr id="459" name="Google Shape;459;p14"/>
          <p:cNvSpPr/>
          <p:nvPr/>
        </p:nvSpPr>
        <p:spPr>
          <a:xfrm>
            <a:off x="6352338" y="5174288"/>
            <a:ext cx="5343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•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Increase survey response rate to expand coverage of the higher-accuracy ratings pipeline</a:t>
            </a:r>
            <a:endParaRPr b="0" i="0" sz="1600" u="none" cap="none" strike="noStrike"/>
          </a:p>
        </p:txBody>
      </p:sp>
      <p:sp>
        <p:nvSpPr>
          <p:cNvPr id="460" name="Google Shape;460;p14"/>
          <p:cNvSpPr/>
          <p:nvPr/>
        </p:nvSpPr>
        <p:spPr>
          <a:xfrm>
            <a:off x="6352338" y="5402888"/>
            <a:ext cx="5343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•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Run A/B tests on model-driven interventions and measure retention uplift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5"/>
          <p:cNvSpPr/>
          <p:nvPr/>
        </p:nvSpPr>
        <p:spPr>
          <a:xfrm>
            <a:off x="3908400" y="3378288"/>
            <a:ext cx="4375200" cy="139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Q&amp;A</a:t>
            </a:r>
            <a:endParaRPr b="0" i="0" sz="10000" u="none" cap="none" strike="noStrike"/>
          </a:p>
        </p:txBody>
      </p:sp>
      <p:sp>
        <p:nvSpPr>
          <p:cNvPr id="467" name="Google Shape;467;p15"/>
          <p:cNvSpPr/>
          <p:nvPr/>
        </p:nvSpPr>
        <p:spPr>
          <a:xfrm>
            <a:off x="1663175" y="2086213"/>
            <a:ext cx="8970300" cy="139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Thanks for the attention!</a:t>
            </a:r>
            <a:endParaRPr b="0" i="0" sz="4800" u="none" cap="none" strike="noStrike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Business Context</a:t>
            </a:r>
            <a:endParaRPr b="0" i="0" sz="1600" u="none" cap="none" strike="noStrike"/>
          </a:p>
        </p:txBody>
      </p:sp>
      <p:sp>
        <p:nvSpPr>
          <p:cNvPr id="35" name="Google Shape;35;p5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Business Case</a:t>
            </a:r>
            <a:endParaRPr b="0" i="0" sz="1600" u="none" cap="none" strike="noStrike"/>
          </a:p>
        </p:txBody>
      </p:sp>
      <p:sp>
        <p:nvSpPr>
          <p:cNvPr id="36" name="Google Shape;36;p5"/>
          <p:cNvSpPr/>
          <p:nvPr/>
        </p:nvSpPr>
        <p:spPr>
          <a:xfrm>
            <a:off x="392900" y="1845456"/>
            <a:ext cx="38100" cy="1257300"/>
          </a:xfrm>
          <a:custGeom>
            <a:rect b="b" l="l" r="r" t="t"/>
            <a:pathLst>
              <a:path extrusionOk="0" h="1257300" w="38100">
                <a:moveTo>
                  <a:pt x="0" y="0"/>
                </a:moveTo>
                <a:lnTo>
                  <a:pt x="38100" y="0"/>
                </a:lnTo>
                <a:lnTo>
                  <a:pt x="38100" y="1257300"/>
                </a:lnTo>
                <a:lnTo>
                  <a:pt x="0" y="12573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</p:sp>
      <p:sp>
        <p:nvSpPr>
          <p:cNvPr id="37" name="Google Shape;37;p5"/>
          <p:cNvSpPr/>
          <p:nvPr/>
        </p:nvSpPr>
        <p:spPr>
          <a:xfrm>
            <a:off x="640550" y="1845456"/>
            <a:ext cx="5410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Challenge</a:t>
            </a:r>
            <a:endParaRPr b="0" i="0" sz="1600" u="none" cap="none" strike="noStrike"/>
          </a:p>
        </p:txBody>
      </p:sp>
      <p:sp>
        <p:nvSpPr>
          <p:cNvPr id="38" name="Google Shape;38;p5"/>
          <p:cNvSpPr/>
          <p:nvPr/>
        </p:nvSpPr>
        <p:spPr>
          <a:xfrm>
            <a:off x="640550" y="2264550"/>
            <a:ext cx="54102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train company has collected customer feedback data on service ratings by </a:t>
            </a:r>
            <a:r>
              <a:rPr lang="en-US" sz="13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post-service email request</a:t>
            </a: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The organization seeks to transform this raw data into actionable in</a:t>
            </a:r>
            <a:r>
              <a:rPr lang="en-US" sz="13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sights</a:t>
            </a: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to drive strategic decision-making.</a:t>
            </a:r>
            <a:endParaRPr b="0" i="0" sz="1600" u="none" cap="none" strike="noStrike"/>
          </a:p>
        </p:txBody>
      </p:sp>
      <p:sp>
        <p:nvSpPr>
          <p:cNvPr id="39" name="Google Shape;39;p5"/>
          <p:cNvSpPr/>
          <p:nvPr/>
        </p:nvSpPr>
        <p:spPr>
          <a:xfrm>
            <a:off x="392900" y="3328975"/>
            <a:ext cx="38100" cy="1257300"/>
          </a:xfrm>
          <a:custGeom>
            <a:rect b="b" l="l" r="r" t="t"/>
            <a:pathLst>
              <a:path extrusionOk="0" h="1257300" w="38100">
                <a:moveTo>
                  <a:pt x="0" y="0"/>
                </a:moveTo>
                <a:lnTo>
                  <a:pt x="38100" y="0"/>
                </a:lnTo>
                <a:lnTo>
                  <a:pt x="38100" y="1257300"/>
                </a:lnTo>
                <a:lnTo>
                  <a:pt x="0" y="12573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>
            <a:noFill/>
          </a:ln>
        </p:spPr>
      </p:sp>
      <p:sp>
        <p:nvSpPr>
          <p:cNvPr id="40" name="Google Shape;40;p5"/>
          <p:cNvSpPr/>
          <p:nvPr/>
        </p:nvSpPr>
        <p:spPr>
          <a:xfrm>
            <a:off x="640550" y="3328975"/>
            <a:ext cx="5410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Objective</a:t>
            </a:r>
            <a:endParaRPr b="0" i="0" sz="1600" u="none" cap="none" strike="noStrike"/>
          </a:p>
        </p:txBody>
      </p:sp>
      <p:sp>
        <p:nvSpPr>
          <p:cNvPr id="41" name="Google Shape;41;p5"/>
          <p:cNvSpPr/>
          <p:nvPr/>
        </p:nvSpPr>
        <p:spPr>
          <a:xfrm>
            <a:off x="640550" y="3748075"/>
            <a:ext cx="53817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Leverage data analysis and machine learning classification models to predict customer satisfaction and identify the most influential service variables that drive positive customer experiences.</a:t>
            </a:r>
            <a:endParaRPr b="0" i="0" sz="1600" u="none" cap="none" strike="noStrike"/>
          </a:p>
        </p:txBody>
      </p:sp>
      <p:sp>
        <p:nvSpPr>
          <p:cNvPr id="42" name="Google Shape;42;p5"/>
          <p:cNvSpPr/>
          <p:nvPr/>
        </p:nvSpPr>
        <p:spPr>
          <a:xfrm>
            <a:off x="6324600" y="1845450"/>
            <a:ext cx="5483662" cy="2790825"/>
          </a:xfrm>
          <a:custGeom>
            <a:rect b="b" l="l" r="r" t="t"/>
            <a:pathLst>
              <a:path extrusionOk="0" h="2790825" w="5553075">
                <a:moveTo>
                  <a:pt x="76190" y="0"/>
                </a:moveTo>
                <a:lnTo>
                  <a:pt x="5476885" y="0"/>
                </a:lnTo>
                <a:cubicBezTo>
                  <a:pt x="5518964" y="0"/>
                  <a:pt x="5553075" y="34111"/>
                  <a:pt x="5553075" y="76190"/>
                </a:cubicBezTo>
                <a:lnTo>
                  <a:pt x="5553075" y="2714635"/>
                </a:lnTo>
                <a:cubicBezTo>
                  <a:pt x="5553075" y="2756714"/>
                  <a:pt x="5518964" y="2790825"/>
                  <a:pt x="5476885" y="2790825"/>
                </a:cubicBezTo>
                <a:lnTo>
                  <a:pt x="76190" y="2790825"/>
                </a:lnTo>
                <a:cubicBezTo>
                  <a:pt x="34111" y="2790825"/>
                  <a:pt x="0" y="2756714"/>
                  <a:pt x="0" y="2714635"/>
                </a:cubicBezTo>
                <a:lnTo>
                  <a:pt x="0" y="76190"/>
                </a:lnTo>
                <a:cubicBezTo>
                  <a:pt x="0" y="34111"/>
                  <a:pt x="34111" y="0"/>
                  <a:pt x="7619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6557950" y="2078800"/>
            <a:ext cx="50124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Strategic Goals</a:t>
            </a:r>
            <a:endParaRPr b="0" i="0" sz="1600" u="none" cap="none" strike="noStrike"/>
          </a:p>
        </p:txBody>
      </p:sp>
      <p:sp>
        <p:nvSpPr>
          <p:cNvPr id="44" name="Google Shape;44;p5"/>
          <p:cNvSpPr/>
          <p:nvPr/>
        </p:nvSpPr>
        <p:spPr>
          <a:xfrm>
            <a:off x="6557950" y="2497900"/>
            <a:ext cx="38100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6653200" y="2612200"/>
            <a:ext cx="190500" cy="152400"/>
          </a:xfrm>
          <a:custGeom>
            <a:rect b="b" l="l" r="r" t="t"/>
            <a:pathLst>
              <a:path extrusionOk="0" h="152400" w="1905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7091350" y="2497900"/>
            <a:ext cx="45912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Improve Retention</a:t>
            </a:r>
            <a:endParaRPr b="0" i="0" sz="1600" u="none" cap="none" strike="noStrike"/>
          </a:p>
        </p:txBody>
      </p:sp>
      <p:sp>
        <p:nvSpPr>
          <p:cNvPr id="47" name="Google Shape;47;p5"/>
          <p:cNvSpPr/>
          <p:nvPr/>
        </p:nvSpPr>
        <p:spPr>
          <a:xfrm>
            <a:off x="7091350" y="2802700"/>
            <a:ext cx="4581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Reduce main causes of dissatisfaction to increase repeat bookings</a:t>
            </a:r>
            <a:endParaRPr b="0" i="0" sz="1600" u="none" cap="none" strike="noStrike"/>
          </a:p>
        </p:txBody>
      </p:sp>
      <p:sp>
        <p:nvSpPr>
          <p:cNvPr id="48" name="Google Shape;48;p5"/>
          <p:cNvSpPr/>
          <p:nvPr/>
        </p:nvSpPr>
        <p:spPr>
          <a:xfrm>
            <a:off x="6557950" y="3183700"/>
            <a:ext cx="38100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6672250" y="3298000"/>
            <a:ext cx="152400" cy="152400"/>
          </a:xfrm>
          <a:custGeom>
            <a:rect b="b" l="l" r="r" t="t"/>
            <a:pathLst>
              <a:path extrusionOk="0" h="152400" w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"/>
          <p:cNvSpPr/>
          <p:nvPr/>
        </p:nvSpPr>
        <p:spPr>
          <a:xfrm>
            <a:off x="7091350" y="3183700"/>
            <a:ext cx="4371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Targeted Promotions</a:t>
            </a:r>
            <a:endParaRPr b="0" i="0" sz="1600" u="none" cap="none" strike="noStrike"/>
          </a:p>
        </p:txBody>
      </p:sp>
      <p:sp>
        <p:nvSpPr>
          <p:cNvPr id="51" name="Google Shape;51;p5"/>
          <p:cNvSpPr/>
          <p:nvPr/>
        </p:nvSpPr>
        <p:spPr>
          <a:xfrm>
            <a:off x="7091350" y="3488500"/>
            <a:ext cx="4362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Make promotions more efficient by targeting high-risk segments</a:t>
            </a:r>
            <a:endParaRPr b="0" i="0" sz="1600" u="none" cap="none" strike="noStrike"/>
          </a:p>
        </p:txBody>
      </p:sp>
      <p:sp>
        <p:nvSpPr>
          <p:cNvPr id="52" name="Google Shape;52;p5"/>
          <p:cNvSpPr/>
          <p:nvPr/>
        </p:nvSpPr>
        <p:spPr>
          <a:xfrm>
            <a:off x="6557950" y="3869500"/>
            <a:ext cx="38100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6653200" y="3983800"/>
            <a:ext cx="190500" cy="152400"/>
          </a:xfrm>
          <a:custGeom>
            <a:rect b="b" l="l" r="r" t="t"/>
            <a:pathLst>
              <a:path extrusionOk="0" h="152400" w="190500">
                <a:moveTo>
                  <a:pt x="123795" y="62657"/>
                </a:moveTo>
                <a:cubicBezTo>
                  <a:pt x="127427" y="61674"/>
                  <a:pt x="131237" y="63401"/>
                  <a:pt x="132874" y="66764"/>
                </a:cubicBezTo>
                <a:lnTo>
                  <a:pt x="138410" y="77956"/>
                </a:lnTo>
                <a:cubicBezTo>
                  <a:pt x="141476" y="78373"/>
                  <a:pt x="144482" y="79206"/>
                  <a:pt x="147310" y="80367"/>
                </a:cubicBezTo>
                <a:lnTo>
                  <a:pt x="157728" y="73432"/>
                </a:lnTo>
                <a:cubicBezTo>
                  <a:pt x="160853" y="71348"/>
                  <a:pt x="164991" y="71765"/>
                  <a:pt x="167640" y="74414"/>
                </a:cubicBezTo>
                <a:lnTo>
                  <a:pt x="173355" y="80129"/>
                </a:lnTo>
                <a:cubicBezTo>
                  <a:pt x="176004" y="82778"/>
                  <a:pt x="176421" y="86945"/>
                  <a:pt x="174337" y="90041"/>
                </a:cubicBezTo>
                <a:lnTo>
                  <a:pt x="167402" y="100429"/>
                </a:lnTo>
                <a:cubicBezTo>
                  <a:pt x="167967" y="101828"/>
                  <a:pt x="168473" y="103287"/>
                  <a:pt x="168890" y="104805"/>
                </a:cubicBezTo>
                <a:cubicBezTo>
                  <a:pt x="169307" y="106323"/>
                  <a:pt x="169575" y="107811"/>
                  <a:pt x="169783" y="109329"/>
                </a:cubicBezTo>
                <a:lnTo>
                  <a:pt x="181005" y="114866"/>
                </a:lnTo>
                <a:cubicBezTo>
                  <a:pt x="184368" y="116532"/>
                  <a:pt x="186095" y="120342"/>
                  <a:pt x="185112" y="123944"/>
                </a:cubicBezTo>
                <a:lnTo>
                  <a:pt x="183029" y="131743"/>
                </a:lnTo>
                <a:cubicBezTo>
                  <a:pt x="182047" y="135344"/>
                  <a:pt x="178683" y="137785"/>
                  <a:pt x="174933" y="137547"/>
                </a:cubicBezTo>
                <a:lnTo>
                  <a:pt x="162431" y="136743"/>
                </a:lnTo>
                <a:cubicBezTo>
                  <a:pt x="160556" y="139154"/>
                  <a:pt x="158383" y="141387"/>
                  <a:pt x="155912" y="143292"/>
                </a:cubicBezTo>
                <a:lnTo>
                  <a:pt x="156716" y="155764"/>
                </a:lnTo>
                <a:cubicBezTo>
                  <a:pt x="156954" y="159514"/>
                  <a:pt x="154513" y="162907"/>
                  <a:pt x="150912" y="163860"/>
                </a:cubicBezTo>
                <a:lnTo>
                  <a:pt x="143113" y="165943"/>
                </a:lnTo>
                <a:cubicBezTo>
                  <a:pt x="139482" y="166926"/>
                  <a:pt x="135701" y="165199"/>
                  <a:pt x="134035" y="161836"/>
                </a:cubicBezTo>
                <a:lnTo>
                  <a:pt x="128498" y="150644"/>
                </a:lnTo>
                <a:cubicBezTo>
                  <a:pt x="125432" y="150227"/>
                  <a:pt x="122426" y="149394"/>
                  <a:pt x="119598" y="148233"/>
                </a:cubicBezTo>
                <a:lnTo>
                  <a:pt x="109180" y="155168"/>
                </a:lnTo>
                <a:cubicBezTo>
                  <a:pt x="106055" y="157252"/>
                  <a:pt x="101918" y="156835"/>
                  <a:pt x="99268" y="154186"/>
                </a:cubicBezTo>
                <a:lnTo>
                  <a:pt x="93553" y="148471"/>
                </a:lnTo>
                <a:cubicBezTo>
                  <a:pt x="90904" y="145822"/>
                  <a:pt x="90488" y="141684"/>
                  <a:pt x="92571" y="138559"/>
                </a:cubicBezTo>
                <a:lnTo>
                  <a:pt x="99506" y="128141"/>
                </a:lnTo>
                <a:cubicBezTo>
                  <a:pt x="98941" y="126742"/>
                  <a:pt x="98435" y="125284"/>
                  <a:pt x="98018" y="123765"/>
                </a:cubicBezTo>
                <a:cubicBezTo>
                  <a:pt x="97601" y="122247"/>
                  <a:pt x="97334" y="120729"/>
                  <a:pt x="97125" y="119241"/>
                </a:cubicBezTo>
                <a:lnTo>
                  <a:pt x="85904" y="113705"/>
                </a:lnTo>
                <a:cubicBezTo>
                  <a:pt x="82540" y="112038"/>
                  <a:pt x="80843" y="108228"/>
                  <a:pt x="81796" y="104626"/>
                </a:cubicBezTo>
                <a:lnTo>
                  <a:pt x="83880" y="96828"/>
                </a:lnTo>
                <a:cubicBezTo>
                  <a:pt x="84862" y="93226"/>
                  <a:pt x="88225" y="90785"/>
                  <a:pt x="91976" y="91023"/>
                </a:cubicBezTo>
                <a:lnTo>
                  <a:pt x="104448" y="91827"/>
                </a:lnTo>
                <a:cubicBezTo>
                  <a:pt x="106323" y="89416"/>
                  <a:pt x="108496" y="87184"/>
                  <a:pt x="110966" y="85279"/>
                </a:cubicBezTo>
                <a:lnTo>
                  <a:pt x="110163" y="72836"/>
                </a:lnTo>
                <a:cubicBezTo>
                  <a:pt x="109924" y="69086"/>
                  <a:pt x="112365" y="65693"/>
                  <a:pt x="115967" y="64740"/>
                </a:cubicBezTo>
                <a:lnTo>
                  <a:pt x="123765" y="62657"/>
                </a:lnTo>
                <a:close/>
                <a:moveTo>
                  <a:pt x="133469" y="101203"/>
                </a:moveTo>
                <a:cubicBezTo>
                  <a:pt x="126241" y="101211"/>
                  <a:pt x="120379" y="107087"/>
                  <a:pt x="120387" y="114315"/>
                </a:cubicBezTo>
                <a:cubicBezTo>
                  <a:pt x="120395" y="121543"/>
                  <a:pt x="126270" y="127405"/>
                  <a:pt x="133499" y="127397"/>
                </a:cubicBezTo>
                <a:cubicBezTo>
                  <a:pt x="140727" y="127389"/>
                  <a:pt x="146589" y="121513"/>
                  <a:pt x="146581" y="114285"/>
                </a:cubicBezTo>
                <a:cubicBezTo>
                  <a:pt x="146573" y="107057"/>
                  <a:pt x="140697" y="101195"/>
                  <a:pt x="133469" y="101203"/>
                </a:cubicBezTo>
                <a:close/>
                <a:moveTo>
                  <a:pt x="66943" y="-13543"/>
                </a:moveTo>
                <a:lnTo>
                  <a:pt x="74741" y="-11460"/>
                </a:lnTo>
                <a:cubicBezTo>
                  <a:pt x="78343" y="-10477"/>
                  <a:pt x="80784" y="-7084"/>
                  <a:pt x="80546" y="-3364"/>
                </a:cubicBezTo>
                <a:lnTo>
                  <a:pt x="79742" y="9079"/>
                </a:lnTo>
                <a:cubicBezTo>
                  <a:pt x="82213" y="10984"/>
                  <a:pt x="84386" y="13186"/>
                  <a:pt x="86261" y="15627"/>
                </a:cubicBezTo>
                <a:lnTo>
                  <a:pt x="98762" y="14823"/>
                </a:lnTo>
                <a:cubicBezTo>
                  <a:pt x="102483" y="14585"/>
                  <a:pt x="105876" y="17026"/>
                  <a:pt x="106859" y="20628"/>
                </a:cubicBezTo>
                <a:lnTo>
                  <a:pt x="108942" y="28426"/>
                </a:lnTo>
                <a:cubicBezTo>
                  <a:pt x="109895" y="32028"/>
                  <a:pt x="108198" y="35838"/>
                  <a:pt x="104835" y="37505"/>
                </a:cubicBezTo>
                <a:lnTo>
                  <a:pt x="93613" y="43041"/>
                </a:lnTo>
                <a:cubicBezTo>
                  <a:pt x="93405" y="44559"/>
                  <a:pt x="93107" y="46077"/>
                  <a:pt x="92720" y="47565"/>
                </a:cubicBezTo>
                <a:cubicBezTo>
                  <a:pt x="92333" y="49054"/>
                  <a:pt x="91797" y="50542"/>
                  <a:pt x="91232" y="51941"/>
                </a:cubicBezTo>
                <a:lnTo>
                  <a:pt x="98167" y="62359"/>
                </a:lnTo>
                <a:cubicBezTo>
                  <a:pt x="100251" y="65484"/>
                  <a:pt x="99834" y="69622"/>
                  <a:pt x="97185" y="72271"/>
                </a:cubicBezTo>
                <a:lnTo>
                  <a:pt x="91470" y="77986"/>
                </a:lnTo>
                <a:cubicBezTo>
                  <a:pt x="88821" y="80635"/>
                  <a:pt x="84683" y="81052"/>
                  <a:pt x="81558" y="78968"/>
                </a:cubicBezTo>
                <a:lnTo>
                  <a:pt x="71140" y="72033"/>
                </a:lnTo>
                <a:cubicBezTo>
                  <a:pt x="68312" y="73194"/>
                  <a:pt x="65306" y="74027"/>
                  <a:pt x="62240" y="74444"/>
                </a:cubicBezTo>
                <a:lnTo>
                  <a:pt x="56704" y="85636"/>
                </a:lnTo>
                <a:cubicBezTo>
                  <a:pt x="55037" y="88999"/>
                  <a:pt x="51227" y="90696"/>
                  <a:pt x="47625" y="89743"/>
                </a:cubicBezTo>
                <a:lnTo>
                  <a:pt x="39826" y="87660"/>
                </a:lnTo>
                <a:cubicBezTo>
                  <a:pt x="36195" y="86678"/>
                  <a:pt x="33784" y="83284"/>
                  <a:pt x="34022" y="79564"/>
                </a:cubicBezTo>
                <a:lnTo>
                  <a:pt x="34826" y="67092"/>
                </a:lnTo>
                <a:cubicBezTo>
                  <a:pt x="32355" y="65187"/>
                  <a:pt x="30182" y="62984"/>
                  <a:pt x="28307" y="60543"/>
                </a:cubicBezTo>
                <a:lnTo>
                  <a:pt x="15806" y="61347"/>
                </a:lnTo>
                <a:cubicBezTo>
                  <a:pt x="12085" y="61585"/>
                  <a:pt x="8692" y="59144"/>
                  <a:pt x="7709" y="55543"/>
                </a:cubicBezTo>
                <a:lnTo>
                  <a:pt x="5626" y="47744"/>
                </a:lnTo>
                <a:cubicBezTo>
                  <a:pt x="4673" y="44142"/>
                  <a:pt x="6370" y="40332"/>
                  <a:pt x="9733" y="38666"/>
                </a:cubicBezTo>
                <a:lnTo>
                  <a:pt x="20955" y="33129"/>
                </a:lnTo>
                <a:cubicBezTo>
                  <a:pt x="21163" y="31611"/>
                  <a:pt x="21461" y="30123"/>
                  <a:pt x="21848" y="28605"/>
                </a:cubicBezTo>
                <a:cubicBezTo>
                  <a:pt x="22265" y="27087"/>
                  <a:pt x="22741" y="25628"/>
                  <a:pt x="23336" y="24229"/>
                </a:cubicBezTo>
                <a:lnTo>
                  <a:pt x="16401" y="13841"/>
                </a:lnTo>
                <a:cubicBezTo>
                  <a:pt x="14317" y="10716"/>
                  <a:pt x="14734" y="6578"/>
                  <a:pt x="17383" y="3929"/>
                </a:cubicBezTo>
                <a:lnTo>
                  <a:pt x="23098" y="-1786"/>
                </a:lnTo>
                <a:cubicBezTo>
                  <a:pt x="25747" y="-4435"/>
                  <a:pt x="29885" y="-4852"/>
                  <a:pt x="33010" y="-2768"/>
                </a:cubicBezTo>
                <a:lnTo>
                  <a:pt x="43428" y="4167"/>
                </a:lnTo>
                <a:cubicBezTo>
                  <a:pt x="46256" y="3006"/>
                  <a:pt x="49262" y="2173"/>
                  <a:pt x="52328" y="1756"/>
                </a:cubicBezTo>
                <a:lnTo>
                  <a:pt x="57864" y="-9436"/>
                </a:lnTo>
                <a:cubicBezTo>
                  <a:pt x="59531" y="-12799"/>
                  <a:pt x="63311" y="-14496"/>
                  <a:pt x="66943" y="-13543"/>
                </a:cubicBezTo>
                <a:close/>
                <a:moveTo>
                  <a:pt x="57269" y="25003"/>
                </a:moveTo>
                <a:cubicBezTo>
                  <a:pt x="50041" y="25003"/>
                  <a:pt x="44172" y="30872"/>
                  <a:pt x="44172" y="38100"/>
                </a:cubicBezTo>
                <a:cubicBezTo>
                  <a:pt x="44172" y="45328"/>
                  <a:pt x="50041" y="51197"/>
                  <a:pt x="57269" y="51197"/>
                </a:cubicBezTo>
                <a:cubicBezTo>
                  <a:pt x="64497" y="51197"/>
                  <a:pt x="70366" y="45328"/>
                  <a:pt x="70366" y="38100"/>
                </a:cubicBezTo>
                <a:cubicBezTo>
                  <a:pt x="70366" y="30872"/>
                  <a:pt x="64497" y="25003"/>
                  <a:pt x="57269" y="25003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7091350" y="3869500"/>
            <a:ext cx="42672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Operational Insights</a:t>
            </a:r>
            <a:endParaRPr b="0" i="0" sz="1600" u="none" cap="none" strike="noStrike"/>
          </a:p>
        </p:txBody>
      </p:sp>
      <p:sp>
        <p:nvSpPr>
          <p:cNvPr id="55" name="Google Shape;55;p5"/>
          <p:cNvSpPr/>
          <p:nvPr/>
        </p:nvSpPr>
        <p:spPr>
          <a:xfrm>
            <a:off x="7091350" y="4174300"/>
            <a:ext cx="4257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Help operations teams prioritize the right improvement actions</a:t>
            </a:r>
            <a:endParaRPr b="0" i="0" sz="1600" u="none" cap="none" strike="noStrike"/>
          </a:p>
        </p:txBody>
      </p:sp>
      <p:sp>
        <p:nvSpPr>
          <p:cNvPr id="56" name="Google Shape;56;p5"/>
          <p:cNvSpPr/>
          <p:nvPr/>
        </p:nvSpPr>
        <p:spPr>
          <a:xfrm>
            <a:off x="385750" y="5519713"/>
            <a:ext cx="11420475" cy="771525"/>
          </a:xfrm>
          <a:custGeom>
            <a:rect b="b" l="l" r="r" t="t"/>
            <a:pathLst>
              <a:path extrusionOk="0" h="771525" w="11420475">
                <a:moveTo>
                  <a:pt x="76204" y="0"/>
                </a:moveTo>
                <a:lnTo>
                  <a:pt x="11344271" y="0"/>
                </a:lnTo>
                <a:cubicBezTo>
                  <a:pt x="11386358" y="0"/>
                  <a:pt x="11420475" y="34117"/>
                  <a:pt x="11420475" y="76204"/>
                </a:cubicBezTo>
                <a:lnTo>
                  <a:pt x="11420475" y="695321"/>
                </a:lnTo>
                <a:cubicBezTo>
                  <a:pt x="11420475" y="737408"/>
                  <a:pt x="11386358" y="771525"/>
                  <a:pt x="113442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581013" y="5714975"/>
            <a:ext cx="114300" cy="152400"/>
          </a:xfrm>
          <a:custGeom>
            <a:rect b="b" l="l" r="r" t="t"/>
            <a:pathLst>
              <a:path extrusionOk="0" h="152400" w="1143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790563" y="5676875"/>
            <a:ext cx="10934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Caveat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key business limitation intuition here is that service ratings are collected </a:t>
            </a:r>
            <a:r>
              <a:rPr lang="en-US" sz="1200" u="sng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after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the trip, and customers are not forced to submit them. As a result, rating-based features are informative but not consistently available for every customer.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solidFill>
            <a:srgbClr val="1A1D2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Foundation</a:t>
            </a:r>
            <a:endParaRPr b="0" i="0" sz="1600" u="none" cap="none" strike="noStrike"/>
          </a:p>
        </p:txBody>
      </p:sp>
      <p:sp>
        <p:nvSpPr>
          <p:cNvPr id="65" name="Google Shape;65;p6"/>
          <p:cNvSpPr/>
          <p:nvPr/>
        </p:nvSpPr>
        <p:spPr>
          <a:xfrm>
            <a:off x="421500" y="688188"/>
            <a:ext cx="11349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The Dataset</a:t>
            </a:r>
            <a:endParaRPr b="0" i="0" sz="1600" u="none" cap="none" strike="noStrike"/>
          </a:p>
        </p:txBody>
      </p:sp>
      <p:sp>
        <p:nvSpPr>
          <p:cNvPr id="66" name="Google Shape;66;p6"/>
          <p:cNvSpPr/>
          <p:nvPr/>
        </p:nvSpPr>
        <p:spPr>
          <a:xfrm>
            <a:off x="382563" y="1275763"/>
            <a:ext cx="2400300" cy="923925"/>
          </a:xfrm>
          <a:custGeom>
            <a:rect b="b" l="l" r="r" t="t"/>
            <a:pathLst>
              <a:path extrusionOk="0" h="923925" w="24003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847729"/>
                </a:lnTo>
                <a:cubicBezTo>
                  <a:pt x="2400300" y="889811"/>
                  <a:pt x="2366186" y="923925"/>
                  <a:pt x="2324104" y="923925"/>
                </a:cubicBezTo>
                <a:lnTo>
                  <a:pt x="76196" y="923925"/>
                </a:lnTo>
                <a:cubicBezTo>
                  <a:pt x="34114" y="923925"/>
                  <a:pt x="0" y="889811"/>
                  <a:pt x="0" y="847729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454000" y="1432925"/>
            <a:ext cx="2257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119,567</a:t>
            </a:r>
            <a:endParaRPr b="0" i="0" sz="1600" u="none" cap="none" strike="noStrike"/>
          </a:p>
        </p:txBody>
      </p:sp>
      <p:sp>
        <p:nvSpPr>
          <p:cNvPr id="68" name="Google Shape;68;p6"/>
          <p:cNvSpPr/>
          <p:nvPr/>
        </p:nvSpPr>
        <p:spPr>
          <a:xfrm>
            <a:off x="506387" y="1852025"/>
            <a:ext cx="215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Total Records</a:t>
            </a:r>
            <a:endParaRPr b="0" i="0" sz="1600" u="none" cap="none" strike="noStrike"/>
          </a:p>
        </p:txBody>
      </p:sp>
      <p:sp>
        <p:nvSpPr>
          <p:cNvPr id="69" name="Google Shape;69;p6"/>
          <p:cNvSpPr/>
          <p:nvPr/>
        </p:nvSpPr>
        <p:spPr>
          <a:xfrm>
            <a:off x="2947913" y="1275763"/>
            <a:ext cx="2400300" cy="923925"/>
          </a:xfrm>
          <a:custGeom>
            <a:rect b="b" l="l" r="r" t="t"/>
            <a:pathLst>
              <a:path extrusionOk="0" h="923925" w="24003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847729"/>
                </a:lnTo>
                <a:cubicBezTo>
                  <a:pt x="2400300" y="889811"/>
                  <a:pt x="2366186" y="923925"/>
                  <a:pt x="2324104" y="923925"/>
                </a:cubicBezTo>
                <a:lnTo>
                  <a:pt x="76196" y="923925"/>
                </a:lnTo>
                <a:cubicBezTo>
                  <a:pt x="34114" y="923925"/>
                  <a:pt x="0" y="889811"/>
                  <a:pt x="0" y="847729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3019350" y="1432925"/>
            <a:ext cx="2257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25</a:t>
            </a:r>
            <a:endParaRPr b="0" i="0" sz="1600" u="none" cap="none" strike="noStrike"/>
          </a:p>
        </p:txBody>
      </p:sp>
      <p:sp>
        <p:nvSpPr>
          <p:cNvPr id="71" name="Google Shape;71;p6"/>
          <p:cNvSpPr/>
          <p:nvPr/>
        </p:nvSpPr>
        <p:spPr>
          <a:xfrm>
            <a:off x="3071738" y="1852025"/>
            <a:ext cx="215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Features</a:t>
            </a:r>
            <a:endParaRPr b="0" i="0" sz="1600" u="none" cap="none" strike="noStrike"/>
          </a:p>
        </p:txBody>
      </p:sp>
      <p:sp>
        <p:nvSpPr>
          <p:cNvPr id="72" name="Google Shape;72;p6"/>
          <p:cNvSpPr/>
          <p:nvPr/>
        </p:nvSpPr>
        <p:spPr>
          <a:xfrm>
            <a:off x="5513263" y="1275763"/>
            <a:ext cx="2400300" cy="923925"/>
          </a:xfrm>
          <a:custGeom>
            <a:rect b="b" l="l" r="r" t="t"/>
            <a:pathLst>
              <a:path extrusionOk="0" h="923925" w="24003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847729"/>
                </a:lnTo>
                <a:cubicBezTo>
                  <a:pt x="2400300" y="889811"/>
                  <a:pt x="2366186" y="923925"/>
                  <a:pt x="2324104" y="923925"/>
                </a:cubicBezTo>
                <a:lnTo>
                  <a:pt x="76196" y="923925"/>
                </a:lnTo>
                <a:cubicBezTo>
                  <a:pt x="34114" y="923925"/>
                  <a:pt x="0" y="889811"/>
                  <a:pt x="0" y="847729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"/>
          <p:cNvSpPr/>
          <p:nvPr/>
        </p:nvSpPr>
        <p:spPr>
          <a:xfrm>
            <a:off x="5584701" y="1432925"/>
            <a:ext cx="2257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363</a:t>
            </a:r>
            <a:endParaRPr b="0" i="0" sz="1600" u="none" cap="none" strike="noStrike"/>
          </a:p>
        </p:txBody>
      </p:sp>
      <p:sp>
        <p:nvSpPr>
          <p:cNvPr id="74" name="Google Shape;74;p6"/>
          <p:cNvSpPr/>
          <p:nvPr/>
        </p:nvSpPr>
        <p:spPr>
          <a:xfrm>
            <a:off x="5637088" y="1852025"/>
            <a:ext cx="215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Missing Values</a:t>
            </a:r>
            <a:endParaRPr b="0" i="0" sz="1600" u="none" cap="none" strike="noStrike"/>
          </a:p>
        </p:txBody>
      </p:sp>
      <p:sp>
        <p:nvSpPr>
          <p:cNvPr id="75" name="Google Shape;75;p6"/>
          <p:cNvSpPr/>
          <p:nvPr/>
        </p:nvSpPr>
        <p:spPr>
          <a:xfrm>
            <a:off x="381000" y="2413625"/>
            <a:ext cx="7534275" cy="1228725"/>
          </a:xfrm>
          <a:custGeom>
            <a:rect b="b" l="l" r="r" t="t"/>
            <a:pathLst>
              <a:path extrusionOk="0" h="1228725" w="7534275">
                <a:moveTo>
                  <a:pt x="76206" y="0"/>
                </a:moveTo>
                <a:lnTo>
                  <a:pt x="7458069" y="0"/>
                </a:lnTo>
                <a:cubicBezTo>
                  <a:pt x="7500157" y="0"/>
                  <a:pt x="7534275" y="34118"/>
                  <a:pt x="7534275" y="76206"/>
                </a:cubicBezTo>
                <a:lnTo>
                  <a:pt x="7534275" y="1152519"/>
                </a:lnTo>
                <a:cubicBezTo>
                  <a:pt x="7534275" y="1194607"/>
                  <a:pt x="7500157" y="1228725"/>
                  <a:pt x="7458069" y="1228725"/>
                </a:cubicBezTo>
                <a:lnTo>
                  <a:pt x="76206" y="1228725"/>
                </a:lnTo>
                <a:cubicBezTo>
                  <a:pt x="34118" y="1228725"/>
                  <a:pt x="0" y="1194607"/>
                  <a:pt x="0" y="115251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6"/>
          <p:cNvSpPr/>
          <p:nvPr/>
        </p:nvSpPr>
        <p:spPr>
          <a:xfrm>
            <a:off x="539725" y="2518775"/>
            <a:ext cx="7305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Feature Categories</a:t>
            </a:r>
            <a:endParaRPr b="0" i="0" sz="1600" u="none" cap="none" strike="noStrike"/>
          </a:p>
        </p:txBody>
      </p:sp>
      <p:sp>
        <p:nvSpPr>
          <p:cNvPr id="77" name="Google Shape;77;p6"/>
          <p:cNvSpPr/>
          <p:nvPr/>
        </p:nvSpPr>
        <p:spPr>
          <a:xfrm>
            <a:off x="660050" y="2975375"/>
            <a:ext cx="76200" cy="76200"/>
          </a:xfrm>
          <a:custGeom>
            <a:rect b="b" l="l" r="r" t="t"/>
            <a:pathLst>
              <a:path extrusionOk="0" h="76200" w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812450" y="2861064"/>
            <a:ext cx="32322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Info: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Age, Gender,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Loyalty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Purpose</a:t>
            </a:r>
            <a:endParaRPr b="0" i="0" sz="1600" u="none" cap="none" strike="noStrike"/>
          </a:p>
        </p:txBody>
      </p:sp>
      <p:sp>
        <p:nvSpPr>
          <p:cNvPr id="79" name="Google Shape;79;p6"/>
          <p:cNvSpPr/>
          <p:nvPr/>
        </p:nvSpPr>
        <p:spPr>
          <a:xfrm>
            <a:off x="4346225" y="2975375"/>
            <a:ext cx="76200" cy="76200"/>
          </a:xfrm>
          <a:custGeom>
            <a:rect b="b" l="l" r="r" t="t"/>
            <a:pathLst>
              <a:path extrusionOk="0" h="76200" w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6"/>
          <p:cNvSpPr/>
          <p:nvPr/>
        </p:nvSpPr>
        <p:spPr>
          <a:xfrm>
            <a:off x="4498625" y="2899188"/>
            <a:ext cx="303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Travel Details: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Ticket Class, Distance, Delay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</a:t>
            </a:r>
            <a:endParaRPr b="0" i="0" sz="1600" u="none" cap="none" strike="noStrike"/>
          </a:p>
        </p:txBody>
      </p:sp>
      <p:sp>
        <p:nvSpPr>
          <p:cNvPr id="81" name="Google Shape;81;p6"/>
          <p:cNvSpPr/>
          <p:nvPr/>
        </p:nvSpPr>
        <p:spPr>
          <a:xfrm>
            <a:off x="660050" y="3280175"/>
            <a:ext cx="76200" cy="76200"/>
          </a:xfrm>
          <a:custGeom>
            <a:rect b="b" l="l" r="r" t="t"/>
            <a:pathLst>
              <a:path extrusionOk="0" h="76200" w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812450" y="3165875"/>
            <a:ext cx="2697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Service Ratings (1-5 Stars):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14 features</a:t>
            </a:r>
            <a:endParaRPr b="0" i="0" sz="1600" u="none" cap="none" strike="noStrike"/>
          </a:p>
        </p:txBody>
      </p:sp>
      <p:sp>
        <p:nvSpPr>
          <p:cNvPr id="83" name="Google Shape;83;p6"/>
          <p:cNvSpPr/>
          <p:nvPr/>
        </p:nvSpPr>
        <p:spPr>
          <a:xfrm>
            <a:off x="4346225" y="3280175"/>
            <a:ext cx="76200" cy="76200"/>
          </a:xfrm>
          <a:custGeom>
            <a:rect b="b" l="l" r="r" t="t"/>
            <a:pathLst>
              <a:path extrusionOk="0" h="76200" w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6"/>
          <p:cNvSpPr/>
          <p:nvPr/>
        </p:nvSpPr>
        <p:spPr>
          <a:xfrm>
            <a:off x="4498625" y="3203975"/>
            <a:ext cx="1619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Target: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Satisfied (Y/N)</a:t>
            </a:r>
            <a:endParaRPr b="0" i="0" sz="1600" u="none" cap="none" strike="noStrike"/>
          </a:p>
        </p:txBody>
      </p:sp>
      <p:sp>
        <p:nvSpPr>
          <p:cNvPr id="85" name="Google Shape;85;p6"/>
          <p:cNvSpPr/>
          <p:nvPr/>
        </p:nvSpPr>
        <p:spPr>
          <a:xfrm>
            <a:off x="9992600" y="3840950"/>
            <a:ext cx="1808226" cy="2710458"/>
          </a:xfrm>
          <a:custGeom>
            <a:rect b="b" l="l" r="r" t="t"/>
            <a:pathLst>
              <a:path extrusionOk="0" h="1381125" w="7534275">
                <a:moveTo>
                  <a:pt x="76197" y="0"/>
                </a:moveTo>
                <a:lnTo>
                  <a:pt x="7458078" y="0"/>
                </a:lnTo>
                <a:cubicBezTo>
                  <a:pt x="7500161" y="0"/>
                  <a:pt x="7534275" y="34114"/>
                  <a:pt x="7534275" y="76197"/>
                </a:cubicBezTo>
                <a:lnTo>
                  <a:pt x="7534275" y="1304928"/>
                </a:lnTo>
                <a:cubicBezTo>
                  <a:pt x="7534275" y="1347011"/>
                  <a:pt x="7500161" y="1381125"/>
                  <a:pt x="7458078" y="1381125"/>
                </a:cubicBezTo>
                <a:lnTo>
                  <a:pt x="76197" y="1381125"/>
                </a:lnTo>
                <a:cubicBezTo>
                  <a:pt x="34114" y="1381125"/>
                  <a:pt x="0" y="1347011"/>
                  <a:pt x="0" y="1304928"/>
                </a:cubicBezTo>
                <a:lnTo>
                  <a:pt x="0" y="76197"/>
                </a:lnTo>
                <a:cubicBezTo>
                  <a:pt x="0" y="34114"/>
                  <a:pt x="34114" y="0"/>
                  <a:pt x="76197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6"/>
          <p:cNvSpPr/>
          <p:nvPr/>
        </p:nvSpPr>
        <p:spPr>
          <a:xfrm>
            <a:off x="10132450" y="4010400"/>
            <a:ext cx="1528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Satisfaction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Distribution</a:t>
            </a:r>
            <a:endParaRPr b="0" i="0" sz="1600" u="none" cap="none" strike="noStrike"/>
          </a:p>
        </p:txBody>
      </p:sp>
      <p:sp>
        <p:nvSpPr>
          <p:cNvPr id="87" name="Google Shape;87;p6"/>
          <p:cNvSpPr/>
          <p:nvPr/>
        </p:nvSpPr>
        <p:spPr>
          <a:xfrm>
            <a:off x="10111338" y="4707300"/>
            <a:ext cx="1528358" cy="723900"/>
          </a:xfrm>
          <a:custGeom>
            <a:rect b="b" l="l" r="r" t="t"/>
            <a:pathLst>
              <a:path extrusionOk="0" h="723900" w="3533775">
                <a:moveTo>
                  <a:pt x="38099" y="0"/>
                </a:moveTo>
                <a:lnTo>
                  <a:pt x="3495676" y="0"/>
                </a:lnTo>
                <a:cubicBezTo>
                  <a:pt x="3516703" y="0"/>
                  <a:pt x="3533775" y="17072"/>
                  <a:pt x="3533775" y="38099"/>
                </a:cubicBezTo>
                <a:lnTo>
                  <a:pt x="3533775" y="685801"/>
                </a:lnTo>
                <a:cubicBezTo>
                  <a:pt x="3533775" y="706828"/>
                  <a:pt x="3516703" y="723900"/>
                  <a:pt x="3495676" y="723900"/>
                </a:cubicBezTo>
                <a:lnTo>
                  <a:pt x="38099" y="723900"/>
                </a:lnTo>
                <a:cubicBezTo>
                  <a:pt x="17072" y="723900"/>
                  <a:pt x="0" y="706828"/>
                  <a:pt x="0" y="6858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6"/>
          <p:cNvSpPr/>
          <p:nvPr/>
        </p:nvSpPr>
        <p:spPr>
          <a:xfrm>
            <a:off x="10216616" y="4878732"/>
            <a:ext cx="35052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6"/>
          <p:cNvSpPr/>
          <p:nvPr/>
        </p:nvSpPr>
        <p:spPr>
          <a:xfrm>
            <a:off x="10321907" y="4993031"/>
            <a:ext cx="140208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232" y="95816"/>
                </a:moveTo>
                <a:cubicBezTo>
                  <a:pt x="55305" y="104150"/>
                  <a:pt x="65127" y="109537"/>
                  <a:pt x="76200" y="109537"/>
                </a:cubicBezTo>
                <a:cubicBezTo>
                  <a:pt x="87273" y="109537"/>
                  <a:pt x="97095" y="104150"/>
                  <a:pt x="103168" y="95816"/>
                </a:cubicBezTo>
                <a:cubicBezTo>
                  <a:pt x="105489" y="92631"/>
                  <a:pt x="109954" y="91916"/>
                  <a:pt x="113139" y="94238"/>
                </a:cubicBezTo>
                <a:cubicBezTo>
                  <a:pt x="116324" y="96560"/>
                  <a:pt x="117038" y="101025"/>
                  <a:pt x="114717" y="104209"/>
                </a:cubicBezTo>
                <a:cubicBezTo>
                  <a:pt x="106055" y="116086"/>
                  <a:pt x="92035" y="123825"/>
                  <a:pt x="76200" y="123825"/>
                </a:cubicBezTo>
                <a:cubicBezTo>
                  <a:pt x="60365" y="123825"/>
                  <a:pt x="46345" y="116086"/>
                  <a:pt x="37683" y="104209"/>
                </a:cubicBezTo>
                <a:cubicBezTo>
                  <a:pt x="35362" y="101025"/>
                  <a:pt x="36076" y="96560"/>
                  <a:pt x="39261" y="94238"/>
                </a:cubicBezTo>
                <a:cubicBezTo>
                  <a:pt x="42446" y="91916"/>
                  <a:pt x="46911" y="92631"/>
                  <a:pt x="49232" y="95816"/>
                </a:cubicBezTo>
                <a:close/>
                <a:moveTo>
                  <a:pt x="42863" y="61912"/>
                </a:moveTo>
                <a:cubicBezTo>
                  <a:pt x="42863" y="56656"/>
                  <a:pt x="47131" y="52388"/>
                  <a:pt x="52388" y="52388"/>
                </a:cubicBezTo>
                <a:cubicBezTo>
                  <a:pt x="57644" y="52388"/>
                  <a:pt x="61912" y="56656"/>
                  <a:pt x="61912" y="61912"/>
                </a:cubicBezTo>
                <a:cubicBezTo>
                  <a:pt x="61912" y="67169"/>
                  <a:pt x="57644" y="71438"/>
                  <a:pt x="52388" y="71438"/>
                </a:cubicBezTo>
                <a:cubicBezTo>
                  <a:pt x="47131" y="71438"/>
                  <a:pt x="42863" y="67169"/>
                  <a:pt x="42863" y="61912"/>
                </a:cubicBezTo>
                <a:close/>
                <a:moveTo>
                  <a:pt x="100013" y="52388"/>
                </a:moveTo>
                <a:cubicBezTo>
                  <a:pt x="105269" y="52388"/>
                  <a:pt x="109537" y="56656"/>
                  <a:pt x="109537" y="61912"/>
                </a:cubicBezTo>
                <a:cubicBezTo>
                  <a:pt x="109537" y="67169"/>
                  <a:pt x="105269" y="71438"/>
                  <a:pt x="100013" y="71438"/>
                </a:cubicBezTo>
                <a:cubicBezTo>
                  <a:pt x="94756" y="71438"/>
                  <a:pt x="90488" y="67169"/>
                  <a:pt x="90488" y="61912"/>
                </a:cubicBezTo>
                <a:cubicBezTo>
                  <a:pt x="90488" y="56656"/>
                  <a:pt x="94756" y="52388"/>
                  <a:pt x="100013" y="52388"/>
                </a:cubicBezTo>
                <a:close/>
              </a:path>
            </a:pathLst>
          </a:custGeom>
          <a:solidFill>
            <a:srgbClr val="F8C7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10672877" y="4821582"/>
            <a:ext cx="772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56.7%</a:t>
            </a:r>
            <a:endParaRPr b="0" i="0" sz="1600" u="none" cap="none" strike="noStrike"/>
          </a:p>
        </p:txBody>
      </p:sp>
      <p:sp>
        <p:nvSpPr>
          <p:cNvPr id="91" name="Google Shape;91;p6"/>
          <p:cNvSpPr/>
          <p:nvPr/>
        </p:nvSpPr>
        <p:spPr>
          <a:xfrm>
            <a:off x="10694777" y="5143455"/>
            <a:ext cx="7284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Satisfied (Y)</a:t>
            </a:r>
            <a:endParaRPr b="0" i="0" sz="1600" u="none" cap="none" strike="noStrike"/>
          </a:p>
        </p:txBody>
      </p:sp>
      <p:sp>
        <p:nvSpPr>
          <p:cNvPr id="92" name="Google Shape;92;p6"/>
          <p:cNvSpPr/>
          <p:nvPr/>
        </p:nvSpPr>
        <p:spPr>
          <a:xfrm>
            <a:off x="10111336" y="5612325"/>
            <a:ext cx="1528358" cy="723900"/>
          </a:xfrm>
          <a:custGeom>
            <a:rect b="b" l="l" r="r" t="t"/>
            <a:pathLst>
              <a:path extrusionOk="0" h="723900" w="3533775">
                <a:moveTo>
                  <a:pt x="38099" y="0"/>
                </a:moveTo>
                <a:lnTo>
                  <a:pt x="3495676" y="0"/>
                </a:lnTo>
                <a:cubicBezTo>
                  <a:pt x="3516703" y="0"/>
                  <a:pt x="3533775" y="17072"/>
                  <a:pt x="3533775" y="38099"/>
                </a:cubicBezTo>
                <a:lnTo>
                  <a:pt x="3533775" y="685801"/>
                </a:lnTo>
                <a:cubicBezTo>
                  <a:pt x="3533775" y="706828"/>
                  <a:pt x="3516703" y="723900"/>
                  <a:pt x="3495676" y="723900"/>
                </a:cubicBezTo>
                <a:lnTo>
                  <a:pt x="38099" y="723900"/>
                </a:lnTo>
                <a:cubicBezTo>
                  <a:pt x="17072" y="723900"/>
                  <a:pt x="0" y="706828"/>
                  <a:pt x="0" y="6858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6"/>
          <p:cNvSpPr/>
          <p:nvPr/>
        </p:nvSpPr>
        <p:spPr>
          <a:xfrm>
            <a:off x="10216614" y="5783762"/>
            <a:ext cx="35052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6"/>
          <p:cNvSpPr/>
          <p:nvPr/>
        </p:nvSpPr>
        <p:spPr>
          <a:xfrm>
            <a:off x="10321905" y="5898061"/>
            <a:ext cx="140208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3168" y="118497"/>
                </a:moveTo>
                <a:cubicBezTo>
                  <a:pt x="97095" y="110163"/>
                  <a:pt x="87273" y="104775"/>
                  <a:pt x="76200" y="104775"/>
                </a:cubicBezTo>
                <a:cubicBezTo>
                  <a:pt x="65127" y="104775"/>
                  <a:pt x="55305" y="110163"/>
                  <a:pt x="49232" y="118497"/>
                </a:cubicBezTo>
                <a:cubicBezTo>
                  <a:pt x="46911" y="121682"/>
                  <a:pt x="42446" y="122396"/>
                  <a:pt x="39261" y="120075"/>
                </a:cubicBezTo>
                <a:cubicBezTo>
                  <a:pt x="36076" y="117753"/>
                  <a:pt x="35362" y="113288"/>
                  <a:pt x="37683" y="110103"/>
                </a:cubicBezTo>
                <a:cubicBezTo>
                  <a:pt x="46345" y="98227"/>
                  <a:pt x="60365" y="90488"/>
                  <a:pt x="76200" y="90488"/>
                </a:cubicBezTo>
                <a:cubicBezTo>
                  <a:pt x="92035" y="90488"/>
                  <a:pt x="106055" y="98227"/>
                  <a:pt x="114717" y="110103"/>
                </a:cubicBezTo>
                <a:cubicBezTo>
                  <a:pt x="117038" y="113288"/>
                  <a:pt x="116324" y="117753"/>
                  <a:pt x="113139" y="120075"/>
                </a:cubicBezTo>
                <a:cubicBezTo>
                  <a:pt x="109954" y="122396"/>
                  <a:pt x="105489" y="121682"/>
                  <a:pt x="103168" y="118497"/>
                </a:cubicBezTo>
                <a:close/>
                <a:moveTo>
                  <a:pt x="42863" y="61912"/>
                </a:moveTo>
                <a:cubicBezTo>
                  <a:pt x="42863" y="56656"/>
                  <a:pt x="47131" y="52388"/>
                  <a:pt x="52388" y="52388"/>
                </a:cubicBezTo>
                <a:cubicBezTo>
                  <a:pt x="57644" y="52388"/>
                  <a:pt x="61912" y="56656"/>
                  <a:pt x="61912" y="61912"/>
                </a:cubicBezTo>
                <a:cubicBezTo>
                  <a:pt x="61912" y="67169"/>
                  <a:pt x="57644" y="71438"/>
                  <a:pt x="52388" y="71438"/>
                </a:cubicBezTo>
                <a:cubicBezTo>
                  <a:pt x="47131" y="71438"/>
                  <a:pt x="42863" y="67169"/>
                  <a:pt x="42863" y="61912"/>
                </a:cubicBezTo>
                <a:close/>
                <a:moveTo>
                  <a:pt x="100013" y="52388"/>
                </a:moveTo>
                <a:cubicBezTo>
                  <a:pt x="105269" y="52388"/>
                  <a:pt x="109537" y="56656"/>
                  <a:pt x="109537" y="61912"/>
                </a:cubicBezTo>
                <a:cubicBezTo>
                  <a:pt x="109537" y="67169"/>
                  <a:pt x="105269" y="71438"/>
                  <a:pt x="100013" y="71438"/>
                </a:cubicBezTo>
                <a:cubicBezTo>
                  <a:pt x="94756" y="71438"/>
                  <a:pt x="90488" y="67169"/>
                  <a:pt x="90488" y="61912"/>
                </a:cubicBezTo>
                <a:cubicBezTo>
                  <a:pt x="90488" y="56656"/>
                  <a:pt x="94756" y="52388"/>
                  <a:pt x="100013" y="5238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10672875" y="5726613"/>
            <a:ext cx="1009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43.3%</a:t>
            </a:r>
            <a:endParaRPr b="0" i="0" sz="1600" u="none" cap="none" strike="noStrike"/>
          </a:p>
        </p:txBody>
      </p:sp>
      <p:sp>
        <p:nvSpPr>
          <p:cNvPr id="96" name="Google Shape;96;p6"/>
          <p:cNvSpPr/>
          <p:nvPr/>
        </p:nvSpPr>
        <p:spPr>
          <a:xfrm>
            <a:off x="10607550" y="6016135"/>
            <a:ext cx="9651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Not Satisfied (N)</a:t>
            </a:r>
            <a:endParaRPr b="0" i="0" sz="1600" u="none" cap="none" strike="noStrike"/>
          </a:p>
        </p:txBody>
      </p:sp>
      <p:sp>
        <p:nvSpPr>
          <p:cNvPr id="97" name="Google Shape;97;p6"/>
          <p:cNvSpPr/>
          <p:nvPr/>
        </p:nvSpPr>
        <p:spPr>
          <a:xfrm>
            <a:off x="8158175" y="1262074"/>
            <a:ext cx="3648075" cy="2383655"/>
          </a:xfrm>
          <a:custGeom>
            <a:rect b="b" l="l" r="r" t="t"/>
            <a:pathLst>
              <a:path extrusionOk="0" h="5210175" w="3648075">
                <a:moveTo>
                  <a:pt x="76208" y="0"/>
                </a:moveTo>
                <a:lnTo>
                  <a:pt x="3571867" y="0"/>
                </a:lnTo>
                <a:cubicBezTo>
                  <a:pt x="3613927" y="0"/>
                  <a:pt x="3648075" y="34148"/>
                  <a:pt x="3648075" y="76208"/>
                </a:cubicBezTo>
                <a:lnTo>
                  <a:pt x="3648075" y="5133967"/>
                </a:lnTo>
                <a:cubicBezTo>
                  <a:pt x="3648075" y="5176055"/>
                  <a:pt x="3613955" y="5210175"/>
                  <a:pt x="3571867" y="5210175"/>
                </a:cubicBezTo>
                <a:lnTo>
                  <a:pt x="76208" y="5210175"/>
                </a:lnTo>
                <a:cubicBezTo>
                  <a:pt x="34148" y="5210175"/>
                  <a:pt x="0" y="5176027"/>
                  <a:pt x="0" y="5133967"/>
                </a:cubicBezTo>
                <a:lnTo>
                  <a:pt x="0" y="76208"/>
                </a:lnTo>
                <a:cubicBezTo>
                  <a:pt x="0" y="34148"/>
                  <a:pt x="34148" y="0"/>
                  <a:pt x="76208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8315325" y="1419225"/>
            <a:ext cx="34194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Data Quality</a:t>
            </a:r>
            <a:r>
              <a:rPr b="1" lang="en-US" sz="1350">
                <a:solidFill>
                  <a:srgbClr val="C8A97E"/>
                </a:solidFill>
              </a:rPr>
              <a:t> 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Status</a:t>
            </a:r>
            <a:endParaRPr b="0" i="0" sz="1600" u="none" cap="none" strike="noStrike"/>
          </a:p>
        </p:txBody>
      </p:sp>
      <p:sp>
        <p:nvSpPr>
          <p:cNvPr id="99" name="Google Shape;99;p6"/>
          <p:cNvSpPr/>
          <p:nvPr/>
        </p:nvSpPr>
        <p:spPr>
          <a:xfrm>
            <a:off x="8315325" y="1800225"/>
            <a:ext cx="3333750" cy="305181"/>
          </a:xfrm>
          <a:custGeom>
            <a:rect b="b" l="l" r="r" t="t"/>
            <a:pathLst>
              <a:path extrusionOk="0" h="457200" w="3333750">
                <a:moveTo>
                  <a:pt x="38098" y="0"/>
                </a:moveTo>
                <a:lnTo>
                  <a:pt x="3295652" y="0"/>
                </a:lnTo>
                <a:cubicBezTo>
                  <a:pt x="3316693" y="0"/>
                  <a:pt x="3333750" y="17057"/>
                  <a:pt x="3333750" y="38098"/>
                </a:cubicBezTo>
                <a:lnTo>
                  <a:pt x="3333750" y="419102"/>
                </a:lnTo>
                <a:cubicBezTo>
                  <a:pt x="3333750" y="440143"/>
                  <a:pt x="3316693" y="457200"/>
                  <a:pt x="329565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8429550" y="1834400"/>
            <a:ext cx="10479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Completeness</a:t>
            </a:r>
            <a:endParaRPr b="0" i="0" sz="1600" u="none" cap="none" strike="noStrike"/>
          </a:p>
        </p:txBody>
      </p:sp>
      <p:sp>
        <p:nvSpPr>
          <p:cNvPr id="101" name="Google Shape;101;p6"/>
          <p:cNvSpPr/>
          <p:nvPr/>
        </p:nvSpPr>
        <p:spPr>
          <a:xfrm>
            <a:off x="11124900" y="1834400"/>
            <a:ext cx="501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99.7</a:t>
            </a:r>
            <a:r>
              <a:rPr b="1" i="0" lang="en-US" sz="120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1" i="0" sz="1600" u="none" cap="none" strike="noStrike"/>
          </a:p>
        </p:txBody>
      </p:sp>
      <p:sp>
        <p:nvSpPr>
          <p:cNvPr id="102" name="Google Shape;102;p6"/>
          <p:cNvSpPr/>
          <p:nvPr/>
        </p:nvSpPr>
        <p:spPr>
          <a:xfrm>
            <a:off x="8315325" y="2211487"/>
            <a:ext cx="3333750" cy="305181"/>
          </a:xfrm>
          <a:custGeom>
            <a:rect b="b" l="l" r="r" t="t"/>
            <a:pathLst>
              <a:path extrusionOk="0" h="457200" w="3333750">
                <a:moveTo>
                  <a:pt x="38098" y="0"/>
                </a:moveTo>
                <a:lnTo>
                  <a:pt x="3295652" y="0"/>
                </a:lnTo>
                <a:cubicBezTo>
                  <a:pt x="3316693" y="0"/>
                  <a:pt x="3333750" y="17057"/>
                  <a:pt x="3333750" y="38098"/>
                </a:cubicBezTo>
                <a:lnTo>
                  <a:pt x="3333750" y="419102"/>
                </a:lnTo>
                <a:cubicBezTo>
                  <a:pt x="3333750" y="440143"/>
                  <a:pt x="3316693" y="457200"/>
                  <a:pt x="329565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8429550" y="2237325"/>
            <a:ext cx="100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Missing Values</a:t>
            </a:r>
            <a:endParaRPr b="0" i="0" sz="1600" u="none" cap="none" strike="noStrike"/>
          </a:p>
        </p:txBody>
      </p:sp>
      <p:sp>
        <p:nvSpPr>
          <p:cNvPr id="104" name="Google Shape;104;p6"/>
          <p:cNvSpPr/>
          <p:nvPr/>
        </p:nvSpPr>
        <p:spPr>
          <a:xfrm>
            <a:off x="9953550" y="2246075"/>
            <a:ext cx="1619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Arrival Delay in Minutes</a:t>
            </a:r>
            <a:endParaRPr b="0" i="0" sz="1600" u="none" cap="none" strike="noStrike"/>
          </a:p>
        </p:txBody>
      </p:sp>
      <p:sp>
        <p:nvSpPr>
          <p:cNvPr id="105" name="Google Shape;105;p6"/>
          <p:cNvSpPr/>
          <p:nvPr/>
        </p:nvSpPr>
        <p:spPr>
          <a:xfrm>
            <a:off x="8315325" y="2630274"/>
            <a:ext cx="3333750" cy="266319"/>
          </a:xfrm>
          <a:custGeom>
            <a:rect b="b" l="l" r="r" t="t"/>
            <a:pathLst>
              <a:path extrusionOk="0" h="457200" w="3333750">
                <a:moveTo>
                  <a:pt x="38098" y="0"/>
                </a:moveTo>
                <a:lnTo>
                  <a:pt x="3295652" y="0"/>
                </a:lnTo>
                <a:cubicBezTo>
                  <a:pt x="3316693" y="0"/>
                  <a:pt x="3333750" y="17057"/>
                  <a:pt x="3333750" y="38098"/>
                </a:cubicBezTo>
                <a:lnTo>
                  <a:pt x="3333750" y="419102"/>
                </a:lnTo>
                <a:cubicBezTo>
                  <a:pt x="3333750" y="440143"/>
                  <a:pt x="3316693" y="457200"/>
                  <a:pt x="329565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6"/>
          <p:cNvSpPr/>
          <p:nvPr/>
        </p:nvSpPr>
        <p:spPr>
          <a:xfrm>
            <a:off x="8429550" y="2620638"/>
            <a:ext cx="1323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Duplicate Records</a:t>
            </a:r>
            <a:endParaRPr b="0" i="0" sz="1600" u="none" cap="none" strike="noStrike"/>
          </a:p>
        </p:txBody>
      </p:sp>
      <p:sp>
        <p:nvSpPr>
          <p:cNvPr id="107" name="Google Shape;107;p6"/>
          <p:cNvSpPr/>
          <p:nvPr/>
        </p:nvSpPr>
        <p:spPr>
          <a:xfrm>
            <a:off x="11432377" y="2615350"/>
            <a:ext cx="1401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b="0" i="0" sz="1600" u="none" cap="none" strike="noStrike"/>
          </a:p>
        </p:txBody>
      </p:sp>
      <p:sp>
        <p:nvSpPr>
          <p:cNvPr id="108" name="Google Shape;108;p6"/>
          <p:cNvSpPr/>
          <p:nvPr/>
        </p:nvSpPr>
        <p:spPr>
          <a:xfrm>
            <a:off x="8320101" y="3042050"/>
            <a:ext cx="3324225" cy="428625"/>
          </a:xfrm>
          <a:custGeom>
            <a:rect b="b" l="l" r="r" t="t"/>
            <a:pathLst>
              <a:path extrusionOk="0" h="428625" w="3324225">
                <a:moveTo>
                  <a:pt x="38100" y="0"/>
                </a:moveTo>
                <a:lnTo>
                  <a:pt x="3286125" y="0"/>
                </a:lnTo>
                <a:cubicBezTo>
                  <a:pt x="3307167" y="0"/>
                  <a:pt x="3324225" y="17058"/>
                  <a:pt x="3324225" y="38100"/>
                </a:cubicBezTo>
                <a:lnTo>
                  <a:pt x="3324225" y="390525"/>
                </a:lnTo>
                <a:cubicBezTo>
                  <a:pt x="3324225" y="411567"/>
                  <a:pt x="3307167" y="428625"/>
                  <a:pt x="3286125" y="428625"/>
                </a:cubicBezTo>
                <a:lnTo>
                  <a:pt x="38100" y="428625"/>
                </a:lnTo>
                <a:cubicBezTo>
                  <a:pt x="17058" y="428625"/>
                  <a:pt x="0" y="411567"/>
                  <a:pt x="0" y="3905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6"/>
          <p:cNvSpPr/>
          <p:nvPr/>
        </p:nvSpPr>
        <p:spPr>
          <a:xfrm>
            <a:off x="8429538" y="3196838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6"/>
          <p:cNvSpPr/>
          <p:nvPr/>
        </p:nvSpPr>
        <p:spPr>
          <a:xfrm>
            <a:off x="8667350" y="3168275"/>
            <a:ext cx="29241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has to be treated to be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ready for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modelling</a:t>
            </a:r>
            <a:endParaRPr b="0" i="0" sz="1600" u="none" cap="none" strike="noStrike"/>
          </a:p>
        </p:txBody>
      </p:sp>
      <p:pic>
        <p:nvPicPr>
          <p:cNvPr id="111" name="Google Shape;111;p6"/>
          <p:cNvPicPr preferRelativeResize="0"/>
          <p:nvPr/>
        </p:nvPicPr>
        <p:blipFill rotWithShape="1">
          <a:blip r:embed="rId3">
            <a:alphaModFix/>
          </a:blip>
          <a:srcRect b="4552" l="0" r="0" t="0"/>
          <a:stretch/>
        </p:blipFill>
        <p:spPr>
          <a:xfrm>
            <a:off x="381000" y="3856275"/>
            <a:ext cx="6473700" cy="2709300"/>
          </a:xfrm>
          <a:prstGeom prst="roundRect">
            <a:avLst>
              <a:gd fmla="val 2845" name="adj"/>
            </a:avLst>
          </a:prstGeom>
          <a:noFill/>
          <a:ln cap="flat" cmpd="sng" w="19050">
            <a:solidFill>
              <a:srgbClr val="2834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2" name="Google Shape;11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7100" y="3856275"/>
            <a:ext cx="2813100" cy="2709300"/>
          </a:xfrm>
          <a:prstGeom prst="roundRect">
            <a:avLst>
              <a:gd fmla="val 2476" name="adj"/>
            </a:avLst>
          </a:prstGeom>
          <a:noFill/>
          <a:ln cap="flat" cmpd="sng" w="19050">
            <a:solidFill>
              <a:srgbClr val="28344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"/>
          <p:cNvSpPr/>
          <p:nvPr/>
        </p:nvSpPr>
        <p:spPr>
          <a:xfrm>
            <a:off x="381000" y="381000"/>
            <a:ext cx="5768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Exploratory Data Analysis</a:t>
            </a:r>
            <a:endParaRPr b="0" i="0" sz="1600" u="none" cap="none" strike="noStrike"/>
          </a:p>
        </p:txBody>
      </p:sp>
      <p:sp>
        <p:nvSpPr>
          <p:cNvPr id="119" name="Google Shape;119;p7"/>
          <p:cNvSpPr/>
          <p:nvPr/>
        </p:nvSpPr>
        <p:spPr>
          <a:xfrm>
            <a:off x="381000" y="647700"/>
            <a:ext cx="576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Feature Analysis</a:t>
            </a:r>
            <a:endParaRPr b="0" i="0" sz="1600" u="none" cap="none" strike="noStrike"/>
          </a:p>
        </p:txBody>
      </p:sp>
      <p:sp>
        <p:nvSpPr>
          <p:cNvPr id="120" name="Google Shape;120;p7"/>
          <p:cNvSpPr/>
          <p:nvPr/>
        </p:nvSpPr>
        <p:spPr>
          <a:xfrm>
            <a:off x="444625" y="1232330"/>
            <a:ext cx="5605153" cy="5458539"/>
          </a:xfrm>
          <a:custGeom>
            <a:rect b="b" l="l" r="r" t="t"/>
            <a:pathLst>
              <a:path extrusionOk="0" h="3857625" w="5591175">
                <a:moveTo>
                  <a:pt x="76188" y="0"/>
                </a:moveTo>
                <a:lnTo>
                  <a:pt x="5514987" y="0"/>
                </a:lnTo>
                <a:cubicBezTo>
                  <a:pt x="5557064" y="0"/>
                  <a:pt x="5591175" y="34111"/>
                  <a:pt x="5591175" y="76188"/>
                </a:cubicBezTo>
                <a:lnTo>
                  <a:pt x="5591175" y="3781437"/>
                </a:lnTo>
                <a:cubicBezTo>
                  <a:pt x="5591175" y="3823514"/>
                  <a:pt x="5557064" y="3857625"/>
                  <a:pt x="5514987" y="3857625"/>
                </a:cubicBezTo>
                <a:lnTo>
                  <a:pt x="76188" y="3857625"/>
                </a:lnTo>
                <a:cubicBezTo>
                  <a:pt x="34111" y="3857625"/>
                  <a:pt x="0" y="3823514"/>
                  <a:pt x="0" y="3781437"/>
                </a:cubicBezTo>
                <a:lnTo>
                  <a:pt x="0" y="76188"/>
                </a:lnTo>
                <a:cubicBezTo>
                  <a:pt x="0" y="34111"/>
                  <a:pt x="34111" y="0"/>
                  <a:pt x="76188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"/>
          <p:cNvSpPr/>
          <p:nvPr/>
        </p:nvSpPr>
        <p:spPr>
          <a:xfrm>
            <a:off x="565951" y="1353775"/>
            <a:ext cx="53625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Cramer's V: </a:t>
            </a:r>
            <a:r>
              <a:rPr b="1" lang="en-US" sz="1350">
                <a:solidFill>
                  <a:srgbClr val="C8A97E"/>
                </a:solidFill>
              </a:rPr>
              <a:t>Predictor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Strength</a:t>
            </a:r>
            <a:endParaRPr b="0" i="0" sz="1600" u="none" cap="none" strike="noStrike"/>
          </a:p>
        </p:txBody>
      </p:sp>
      <p:sp>
        <p:nvSpPr>
          <p:cNvPr id="122" name="Google Shape;122;p7"/>
          <p:cNvSpPr/>
          <p:nvPr/>
        </p:nvSpPr>
        <p:spPr>
          <a:xfrm>
            <a:off x="8793525" y="1228850"/>
            <a:ext cx="3113627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7"/>
          <p:cNvSpPr/>
          <p:nvPr/>
        </p:nvSpPr>
        <p:spPr>
          <a:xfrm>
            <a:off x="8925895" y="1386012"/>
            <a:ext cx="2912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Cramer's V Interpretation</a:t>
            </a:r>
            <a:endParaRPr b="0" i="0" sz="1600" u="none" cap="none" strike="noStrike"/>
          </a:p>
        </p:txBody>
      </p:sp>
      <p:sp>
        <p:nvSpPr>
          <p:cNvPr id="124" name="Google Shape;124;p7"/>
          <p:cNvSpPr/>
          <p:nvPr/>
        </p:nvSpPr>
        <p:spPr>
          <a:xfrm>
            <a:off x="8875225" y="1690800"/>
            <a:ext cx="3113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Association strength with Satisfaction (0 none, 1 perfect). &lt;0.10 negligible, 0.10–0.20 weak, </a:t>
            </a:r>
            <a:b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0.20–0.40 moderate, &gt;0.40 strong. Not directional.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5" name="Google Shape;125;p7"/>
          <p:cNvSpPr/>
          <p:nvPr/>
        </p:nvSpPr>
        <p:spPr>
          <a:xfrm>
            <a:off x="6656350" y="5893599"/>
            <a:ext cx="4886325" cy="724614"/>
          </a:xfrm>
          <a:custGeom>
            <a:rect b="b" l="l" r="r" t="t"/>
            <a:pathLst>
              <a:path extrusionOk="0" h="809625" w="4886325">
                <a:moveTo>
                  <a:pt x="76202" y="0"/>
                </a:moveTo>
                <a:lnTo>
                  <a:pt x="4810123" y="0"/>
                </a:lnTo>
                <a:cubicBezTo>
                  <a:pt x="4852208" y="0"/>
                  <a:pt x="4886325" y="34117"/>
                  <a:pt x="4886325" y="76202"/>
                </a:cubicBezTo>
                <a:lnTo>
                  <a:pt x="4886325" y="733423"/>
                </a:lnTo>
                <a:cubicBezTo>
                  <a:pt x="4886325" y="775508"/>
                  <a:pt x="4852208" y="809625"/>
                  <a:pt x="481012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8A97E">
              <a:alpha val="10200"/>
            </a:srgbClr>
          </a:solidFill>
          <a:ln cap="flat" cmpd="sng" w="12700">
            <a:solidFill>
              <a:srgbClr val="C8A97E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"/>
          <p:cNvSpPr/>
          <p:nvPr/>
        </p:nvSpPr>
        <p:spPr>
          <a:xfrm>
            <a:off x="6764693" y="5987950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"/>
          <p:cNvSpPr/>
          <p:nvPr/>
        </p:nvSpPr>
        <p:spPr>
          <a:xfrm>
            <a:off x="6994100" y="5961350"/>
            <a:ext cx="44862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Note: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Service-experience ratings dominate predictive power, especially Boarding and WiFi. Lowest satisfaction concentrates in Leisure + Economy + Disloyal segments with 1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★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–2★ service scores.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28" name="Google Shape;128;p7"/>
          <p:cNvPicPr preferRelativeResize="0"/>
          <p:nvPr/>
        </p:nvPicPr>
        <p:blipFill rotWithShape="1">
          <a:blip r:embed="rId3">
            <a:alphaModFix/>
          </a:blip>
          <a:srcRect b="0" l="0" r="0" t="3072"/>
          <a:stretch/>
        </p:blipFill>
        <p:spPr>
          <a:xfrm>
            <a:off x="679963" y="1656175"/>
            <a:ext cx="5134451" cy="492124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7"/>
          <p:cNvSpPr/>
          <p:nvPr/>
        </p:nvSpPr>
        <p:spPr>
          <a:xfrm>
            <a:off x="6219550" y="1228862"/>
            <a:ext cx="2404205" cy="4439984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7"/>
          <p:cNvSpPr/>
          <p:nvPr/>
        </p:nvSpPr>
        <p:spPr>
          <a:xfrm>
            <a:off x="6292438" y="1337275"/>
            <a:ext cx="22287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Satisfaction Rate</a:t>
            </a:r>
            <a:endParaRPr b="1" sz="1350">
              <a:solidFill>
                <a:srgbClr val="C8A97E"/>
              </a:solidFill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Lowest 10 Categories</a:t>
            </a:r>
            <a:endParaRPr b="1" sz="1350">
              <a:solidFill>
                <a:srgbClr val="C8A97E"/>
              </a:solidFill>
            </a:endParaRPr>
          </a:p>
        </p:txBody>
      </p:sp>
      <p:sp>
        <p:nvSpPr>
          <p:cNvPr id="131" name="Google Shape;131;p7"/>
          <p:cNvSpPr/>
          <p:nvPr/>
        </p:nvSpPr>
        <p:spPr>
          <a:xfrm>
            <a:off x="6309224" y="2377621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"/>
          <p:cNvSpPr/>
          <p:nvPr/>
        </p:nvSpPr>
        <p:spPr>
          <a:xfrm>
            <a:off x="6401711" y="2440350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Onboard Entert. : 1 ⭐</a:t>
            </a:r>
            <a:endParaRPr b="0" i="0" sz="1600" u="none" cap="none" strike="noStrike"/>
          </a:p>
        </p:txBody>
      </p:sp>
      <p:sp>
        <p:nvSpPr>
          <p:cNvPr id="133" name="Google Shape;133;p7"/>
          <p:cNvSpPr/>
          <p:nvPr/>
        </p:nvSpPr>
        <p:spPr>
          <a:xfrm>
            <a:off x="8143875" y="2430499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9%</a:t>
            </a:r>
            <a:endParaRPr b="0" i="0" sz="1600" u="none" cap="none" strike="noStrike"/>
          </a:p>
        </p:txBody>
      </p:sp>
      <p:sp>
        <p:nvSpPr>
          <p:cNvPr id="134" name="Google Shape;134;p7"/>
          <p:cNvSpPr/>
          <p:nvPr/>
        </p:nvSpPr>
        <p:spPr>
          <a:xfrm>
            <a:off x="6309224" y="2016245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"/>
          <p:cNvSpPr/>
          <p:nvPr/>
        </p:nvSpPr>
        <p:spPr>
          <a:xfrm>
            <a:off x="6401711" y="2078975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Purpose : Leisure</a:t>
            </a:r>
            <a:endParaRPr b="0" i="0" sz="1600" u="none" cap="none" strike="noStrike"/>
          </a:p>
        </p:txBody>
      </p:sp>
      <p:sp>
        <p:nvSpPr>
          <p:cNvPr id="136" name="Google Shape;136;p7"/>
          <p:cNvSpPr/>
          <p:nvPr/>
        </p:nvSpPr>
        <p:spPr>
          <a:xfrm>
            <a:off x="8143875" y="2069125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8%</a:t>
            </a:r>
            <a:endParaRPr b="0" i="0" sz="1600" u="none" cap="none" strike="noStrike"/>
          </a:p>
        </p:txBody>
      </p:sp>
      <p:sp>
        <p:nvSpPr>
          <p:cNvPr id="137" name="Google Shape;137;p7"/>
          <p:cNvSpPr/>
          <p:nvPr/>
        </p:nvSpPr>
        <p:spPr>
          <a:xfrm>
            <a:off x="6309224" y="3100374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"/>
          <p:cNvSpPr/>
          <p:nvPr/>
        </p:nvSpPr>
        <p:spPr>
          <a:xfrm>
            <a:off x="6401711" y="3163100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Onboard Service : 1 ⭐</a:t>
            </a:r>
            <a:endParaRPr b="0" i="0" sz="1600" u="none" cap="none" strike="noStrike"/>
          </a:p>
        </p:txBody>
      </p:sp>
      <p:sp>
        <p:nvSpPr>
          <p:cNvPr id="139" name="Google Shape;139;p7"/>
          <p:cNvSpPr/>
          <p:nvPr/>
        </p:nvSpPr>
        <p:spPr>
          <a:xfrm>
            <a:off x="8143875" y="3153246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17%</a:t>
            </a:r>
            <a:endParaRPr b="0" i="0" sz="1600" u="none" cap="none" strike="noStrike"/>
          </a:p>
        </p:txBody>
      </p:sp>
      <p:sp>
        <p:nvSpPr>
          <p:cNvPr id="140" name="Google Shape;140;p7"/>
          <p:cNvSpPr/>
          <p:nvPr/>
        </p:nvSpPr>
        <p:spPr>
          <a:xfrm>
            <a:off x="6309224" y="2738997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6401711" y="2801725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Boarding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: 2 ⭐</a:t>
            </a:r>
            <a:endParaRPr b="0" i="0" sz="1600" u="none" cap="none" strike="noStrike"/>
          </a:p>
        </p:txBody>
      </p:sp>
      <p:sp>
        <p:nvSpPr>
          <p:cNvPr id="142" name="Google Shape;142;p7"/>
          <p:cNvSpPr/>
          <p:nvPr/>
        </p:nvSpPr>
        <p:spPr>
          <a:xfrm>
            <a:off x="8143875" y="2791872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11%</a:t>
            </a:r>
            <a:endParaRPr b="0" i="0" sz="1600" u="none" cap="none" strike="noStrike"/>
          </a:p>
        </p:txBody>
      </p:sp>
      <p:sp>
        <p:nvSpPr>
          <p:cNvPr id="143" name="Google Shape;143;p7"/>
          <p:cNvSpPr/>
          <p:nvPr/>
        </p:nvSpPr>
        <p:spPr>
          <a:xfrm>
            <a:off x="6309224" y="3805689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6401711" y="3868413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Legroom Service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: 1 ⭐</a:t>
            </a:r>
            <a:endParaRPr b="0" i="0" sz="1600" u="none" cap="none" strike="noStrike"/>
          </a:p>
        </p:txBody>
      </p:sp>
      <p:sp>
        <p:nvSpPr>
          <p:cNvPr id="145" name="Google Shape;145;p7"/>
          <p:cNvSpPr/>
          <p:nvPr/>
        </p:nvSpPr>
        <p:spPr>
          <a:xfrm>
            <a:off x="8143875" y="3858556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17%</a:t>
            </a:r>
            <a:endParaRPr b="0" i="0" sz="1600" u="none" cap="none" strike="noStrike"/>
          </a:p>
        </p:txBody>
      </p:sp>
      <p:sp>
        <p:nvSpPr>
          <p:cNvPr id="146" name="Google Shape;146;p7"/>
          <p:cNvSpPr/>
          <p:nvPr/>
        </p:nvSpPr>
        <p:spPr>
          <a:xfrm>
            <a:off x="6309224" y="3444312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6401711" y="3507038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Cleanliness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: 1 ⭐</a:t>
            </a:r>
            <a:endParaRPr b="0" i="0" sz="1600" u="none" cap="none" strike="noStrike"/>
          </a:p>
        </p:txBody>
      </p:sp>
      <p:sp>
        <p:nvSpPr>
          <p:cNvPr id="148" name="Google Shape;148;p7"/>
          <p:cNvSpPr/>
          <p:nvPr/>
        </p:nvSpPr>
        <p:spPr>
          <a:xfrm>
            <a:off x="8143875" y="3497182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17%</a:t>
            </a:r>
            <a:endParaRPr b="0" i="0" sz="1600" u="none" cap="none" strike="noStrike"/>
          </a:p>
        </p:txBody>
      </p:sp>
      <p:sp>
        <p:nvSpPr>
          <p:cNvPr id="149" name="Google Shape;149;p7"/>
          <p:cNvSpPr/>
          <p:nvPr/>
        </p:nvSpPr>
        <p:spPr>
          <a:xfrm>
            <a:off x="6309224" y="4528441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6401711" y="4591163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Ticket Class : Economy</a:t>
            </a:r>
            <a:endParaRPr b="0" i="0" sz="1600" u="none" cap="none" strike="noStrike"/>
          </a:p>
        </p:txBody>
      </p:sp>
      <p:sp>
        <p:nvSpPr>
          <p:cNvPr id="151" name="Google Shape;151;p7"/>
          <p:cNvSpPr/>
          <p:nvPr/>
        </p:nvSpPr>
        <p:spPr>
          <a:xfrm>
            <a:off x="8143875" y="4581303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17%</a:t>
            </a:r>
            <a:endParaRPr b="0" i="0" sz="1600" u="none" cap="none" strike="noStrike"/>
          </a:p>
        </p:txBody>
      </p:sp>
      <p:sp>
        <p:nvSpPr>
          <p:cNvPr id="152" name="Google Shape;152;p7"/>
          <p:cNvSpPr/>
          <p:nvPr/>
        </p:nvSpPr>
        <p:spPr>
          <a:xfrm>
            <a:off x="6309224" y="4167065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6401711" y="4229788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Food and Drink : 1 ⭐</a:t>
            </a:r>
            <a:endParaRPr b="0" i="0" sz="1600" u="none" cap="none" strike="noStrike"/>
          </a:p>
        </p:txBody>
      </p:sp>
      <p:sp>
        <p:nvSpPr>
          <p:cNvPr id="154" name="Google Shape;154;p7"/>
          <p:cNvSpPr/>
          <p:nvPr/>
        </p:nvSpPr>
        <p:spPr>
          <a:xfrm>
            <a:off x="8143875" y="4219929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17%</a:t>
            </a:r>
            <a:endParaRPr b="0" i="0" sz="1600" u="none" cap="none" strike="noStrike"/>
          </a:p>
        </p:txBody>
      </p:sp>
      <p:sp>
        <p:nvSpPr>
          <p:cNvPr id="155" name="Google Shape;155;p7"/>
          <p:cNvSpPr/>
          <p:nvPr/>
        </p:nvSpPr>
        <p:spPr>
          <a:xfrm>
            <a:off x="6309224" y="4886680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6401711" y="4949400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Loyalty: Disloyal</a:t>
            </a:r>
            <a:endParaRPr b="0" i="0" sz="1600" u="none" cap="none" strike="noStrike"/>
          </a:p>
        </p:txBody>
      </p:sp>
      <p:sp>
        <p:nvSpPr>
          <p:cNvPr id="157" name="Google Shape;157;p7"/>
          <p:cNvSpPr/>
          <p:nvPr/>
        </p:nvSpPr>
        <p:spPr>
          <a:xfrm>
            <a:off x="8143875" y="4939539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18%</a:t>
            </a:r>
            <a:endParaRPr b="0" i="0" sz="1600" u="none" cap="none" strike="noStrike"/>
          </a:p>
        </p:txBody>
      </p:sp>
      <p:sp>
        <p:nvSpPr>
          <p:cNvPr id="158" name="Google Shape;158;p7"/>
          <p:cNvSpPr/>
          <p:nvPr/>
        </p:nvSpPr>
        <p:spPr>
          <a:xfrm>
            <a:off x="6309224" y="5244894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401711" y="5307613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Seat Comfort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: 1 ⭐</a:t>
            </a:r>
            <a:endParaRPr b="0" i="0" sz="1600" u="none" cap="none" strike="noStrike"/>
          </a:p>
        </p:txBody>
      </p:sp>
      <p:sp>
        <p:nvSpPr>
          <p:cNvPr id="160" name="Google Shape;160;p7"/>
          <p:cNvSpPr/>
          <p:nvPr/>
        </p:nvSpPr>
        <p:spPr>
          <a:xfrm>
            <a:off x="8143875" y="5297750"/>
            <a:ext cx="39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19%</a:t>
            </a:r>
            <a:endParaRPr b="0" i="0" sz="1600" u="none" cap="none" strike="noStrike"/>
          </a:p>
        </p:txBody>
      </p:sp>
      <p:sp>
        <p:nvSpPr>
          <p:cNvPr id="161" name="Google Shape;161;p7"/>
          <p:cNvSpPr/>
          <p:nvPr/>
        </p:nvSpPr>
        <p:spPr>
          <a:xfrm>
            <a:off x="8793525" y="2786525"/>
            <a:ext cx="3113627" cy="13811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8921995" y="2924650"/>
            <a:ext cx="2912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C8A97E"/>
                </a:solidFill>
              </a:rPr>
              <a:t>Near Zero </a:t>
            </a: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Cramer's V Values</a:t>
            </a:r>
            <a:endParaRPr b="0" i="0" sz="1600" u="none" cap="none" strike="noStrike"/>
          </a:p>
        </p:txBody>
      </p:sp>
      <p:sp>
        <p:nvSpPr>
          <p:cNvPr id="163" name="Google Shape;163;p7"/>
          <p:cNvSpPr/>
          <p:nvPr/>
        </p:nvSpPr>
        <p:spPr>
          <a:xfrm>
            <a:off x="8898200" y="3280775"/>
            <a:ext cx="2904300" cy="8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For Travel DayOfWeek / Travel Is Weekend, satisfaction rates are flat across days/weekends,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 these engineered calendar features carry no meaningful signal for predicting satisfaction.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8793525" y="4501400"/>
            <a:ext cx="3113627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8925895" y="4734762"/>
            <a:ext cx="2912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C8A97E"/>
                </a:solidFill>
              </a:rPr>
              <a:t>Interesting Finding</a:t>
            </a:r>
            <a:endParaRPr b="0" i="0" sz="1600" u="none" cap="none" strike="noStrike"/>
          </a:p>
        </p:txBody>
      </p:sp>
      <p:sp>
        <p:nvSpPr>
          <p:cNvPr id="166" name="Google Shape;166;p7"/>
          <p:cNvSpPr/>
          <p:nvPr/>
        </p:nvSpPr>
        <p:spPr>
          <a:xfrm>
            <a:off x="8925895" y="4963362"/>
            <a:ext cx="29043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that rated the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WiFi with 5 stars are satisfied 99% of the times.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"/>
          <p:cNvSpPr/>
          <p:nvPr/>
        </p:nvSpPr>
        <p:spPr>
          <a:xfrm>
            <a:off x="381000" y="381000"/>
            <a:ext cx="11496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Exploratory Data Analysis</a:t>
            </a:r>
            <a:endParaRPr b="0" i="0" sz="1600" u="none" cap="none" strike="noStrike"/>
          </a:p>
        </p:txBody>
      </p:sp>
      <p:sp>
        <p:nvSpPr>
          <p:cNvPr id="173" name="Google Shape;173;p8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Linear</a:t>
            </a: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 </a:t>
            </a: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Feature </a:t>
            </a: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Analysis</a:t>
            </a:r>
            <a:endParaRPr b="0" i="0" sz="1600" u="none" cap="none" strike="noStrike"/>
          </a:p>
        </p:txBody>
      </p:sp>
      <p:sp>
        <p:nvSpPr>
          <p:cNvPr id="174" name="Google Shape;174;p8"/>
          <p:cNvSpPr/>
          <p:nvPr/>
        </p:nvSpPr>
        <p:spPr>
          <a:xfrm>
            <a:off x="606200" y="1211150"/>
            <a:ext cx="3557254" cy="2917698"/>
          </a:xfrm>
          <a:custGeom>
            <a:rect b="b" l="l" r="r" t="t"/>
            <a:pathLst>
              <a:path extrusionOk="0" h="5210175" w="6296025">
                <a:moveTo>
                  <a:pt x="76225" y="0"/>
                </a:moveTo>
                <a:lnTo>
                  <a:pt x="6219800" y="0"/>
                </a:lnTo>
                <a:cubicBezTo>
                  <a:pt x="6261898" y="0"/>
                  <a:pt x="6296025" y="34127"/>
                  <a:pt x="6296025" y="76225"/>
                </a:cubicBezTo>
                <a:lnTo>
                  <a:pt x="6296025" y="5133950"/>
                </a:lnTo>
                <a:cubicBezTo>
                  <a:pt x="6296025" y="5176048"/>
                  <a:pt x="6261898" y="5210175"/>
                  <a:pt x="6219800" y="5210175"/>
                </a:cubicBezTo>
                <a:lnTo>
                  <a:pt x="76225" y="5210175"/>
                </a:lnTo>
                <a:cubicBezTo>
                  <a:pt x="34127" y="5210175"/>
                  <a:pt x="0" y="5176048"/>
                  <a:pt x="0" y="5133950"/>
                </a:cubicBezTo>
                <a:lnTo>
                  <a:pt x="0" y="76225"/>
                </a:lnTo>
                <a:cubicBezTo>
                  <a:pt x="0" y="34155"/>
                  <a:pt x="34155" y="0"/>
                  <a:pt x="76225" y="0"/>
                </a:cubicBezTo>
                <a:close/>
              </a:path>
            </a:pathLst>
          </a:custGeom>
          <a:solidFill>
            <a:srgbClr val="1A1D24"/>
          </a:solidFill>
          <a:ln cap="flat" cmpd="sng" w="123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8500" lIns="88500" spcFirstLastPara="1" rIns="88500" wrap="square" tIns="88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5"/>
          </a:p>
        </p:txBody>
      </p:sp>
      <p:sp>
        <p:nvSpPr>
          <p:cNvPr id="175" name="Google Shape;175;p8"/>
          <p:cNvSpPr/>
          <p:nvPr/>
        </p:nvSpPr>
        <p:spPr>
          <a:xfrm>
            <a:off x="847479" y="1260462"/>
            <a:ext cx="3074700" cy="25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06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Correlation Matrix: Numerical Features</a:t>
            </a:r>
            <a:endParaRPr b="0" i="0" sz="1548" u="none" cap="none" strike="noStrike"/>
          </a:p>
        </p:txBody>
      </p:sp>
      <p:pic>
        <p:nvPicPr>
          <p:cNvPr id="176" name="Google Shape;176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200" y="4235100"/>
            <a:ext cx="3558000" cy="2473200"/>
          </a:xfrm>
          <a:prstGeom prst="roundRect">
            <a:avLst>
              <a:gd fmla="val 3332" name="adj"/>
            </a:avLst>
          </a:prstGeom>
          <a:noFill/>
          <a:ln cap="flat" cmpd="sng" w="19050">
            <a:solidFill>
              <a:srgbClr val="28344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7" name="Google Shape;177;p8"/>
          <p:cNvPicPr preferRelativeResize="0"/>
          <p:nvPr/>
        </p:nvPicPr>
        <p:blipFill rotWithShape="1">
          <a:blip r:embed="rId4">
            <a:alphaModFix/>
          </a:blip>
          <a:srcRect b="0" l="0" r="13449" t="4306"/>
          <a:stretch/>
        </p:blipFill>
        <p:spPr>
          <a:xfrm>
            <a:off x="1077842" y="1548325"/>
            <a:ext cx="2802363" cy="25503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8"/>
          <p:cNvSpPr/>
          <p:nvPr/>
        </p:nvSpPr>
        <p:spPr>
          <a:xfrm>
            <a:off x="4656075" y="1260450"/>
            <a:ext cx="7083028" cy="5444633"/>
          </a:xfrm>
          <a:custGeom>
            <a:rect b="b" l="l" r="r" t="t"/>
            <a:pathLst>
              <a:path extrusionOk="0" h="5210175" w="6296025">
                <a:moveTo>
                  <a:pt x="76225" y="0"/>
                </a:moveTo>
                <a:lnTo>
                  <a:pt x="6219800" y="0"/>
                </a:lnTo>
                <a:cubicBezTo>
                  <a:pt x="6261898" y="0"/>
                  <a:pt x="6296025" y="34127"/>
                  <a:pt x="6296025" y="76225"/>
                </a:cubicBezTo>
                <a:lnTo>
                  <a:pt x="6296025" y="5133950"/>
                </a:lnTo>
                <a:cubicBezTo>
                  <a:pt x="6296025" y="5176048"/>
                  <a:pt x="6261898" y="5210175"/>
                  <a:pt x="6219800" y="5210175"/>
                </a:cubicBezTo>
                <a:lnTo>
                  <a:pt x="76225" y="5210175"/>
                </a:lnTo>
                <a:cubicBezTo>
                  <a:pt x="34127" y="5210175"/>
                  <a:pt x="0" y="5176048"/>
                  <a:pt x="0" y="5133950"/>
                </a:cubicBezTo>
                <a:lnTo>
                  <a:pt x="0" y="76225"/>
                </a:lnTo>
                <a:cubicBezTo>
                  <a:pt x="0" y="34155"/>
                  <a:pt x="34155" y="0"/>
                  <a:pt x="76225" y="0"/>
                </a:cubicBezTo>
                <a:close/>
              </a:path>
            </a:pathLst>
          </a:custGeom>
          <a:solidFill>
            <a:srgbClr val="1A1D24"/>
          </a:solidFill>
          <a:ln cap="flat" cmpd="sng" w="19225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8350" lIns="138350" spcFirstLastPara="1" rIns="138350" wrap="square" tIns="138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18"/>
          </a:p>
        </p:txBody>
      </p:sp>
      <p:pic>
        <p:nvPicPr>
          <p:cNvPr id="179" name="Google Shape;179;p8"/>
          <p:cNvPicPr preferRelativeResize="0"/>
          <p:nvPr/>
        </p:nvPicPr>
        <p:blipFill rotWithShape="1">
          <a:blip r:embed="rId5">
            <a:alphaModFix/>
          </a:blip>
          <a:srcRect b="0" l="0" r="0" t="6725"/>
          <a:stretch/>
        </p:blipFill>
        <p:spPr>
          <a:xfrm>
            <a:off x="4805600" y="1746800"/>
            <a:ext cx="6783974" cy="484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8"/>
          <p:cNvSpPr/>
          <p:nvPr/>
        </p:nvSpPr>
        <p:spPr>
          <a:xfrm>
            <a:off x="5940842" y="1365275"/>
            <a:ext cx="4633500" cy="25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6">
                <a:solidFill>
                  <a:srgbClr val="C8A97E"/>
                </a:solidFill>
              </a:rPr>
              <a:t>Numerical Feature Satisfaction Distribution</a:t>
            </a:r>
            <a:endParaRPr b="0" i="0" sz="1548" u="none" cap="none" strike="noStrike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Methodology</a:t>
            </a:r>
            <a:endParaRPr b="0" i="0" sz="1600" u="none" cap="none" strike="noStrike"/>
          </a:p>
        </p:txBody>
      </p:sp>
      <p:sp>
        <p:nvSpPr>
          <p:cNvPr id="187" name="Google Shape;187;p9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Modeling Process Structure</a:t>
            </a:r>
            <a:endParaRPr b="0" i="0" sz="1600" u="none" cap="none" strike="noStrike"/>
          </a:p>
        </p:txBody>
      </p:sp>
      <p:sp>
        <p:nvSpPr>
          <p:cNvPr id="188" name="Google Shape;188;p9"/>
          <p:cNvSpPr/>
          <p:nvPr/>
        </p:nvSpPr>
        <p:spPr>
          <a:xfrm>
            <a:off x="396400" y="1392813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 cap="flat" cmpd="sng" w="25400">
            <a:solidFill>
              <a:srgbClr val="4A6C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9"/>
          <p:cNvSpPr/>
          <p:nvPr/>
        </p:nvSpPr>
        <p:spPr>
          <a:xfrm>
            <a:off x="1891825" y="1554738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9"/>
          <p:cNvSpPr/>
          <p:nvPr/>
        </p:nvSpPr>
        <p:spPr>
          <a:xfrm>
            <a:off x="2013269" y="1688088"/>
            <a:ext cx="214313" cy="190500"/>
          </a:xfrm>
          <a:custGeom>
            <a:rect b="b" l="l" r="r" t="t"/>
            <a:pathLst>
              <a:path extrusionOk="0" h="190500" w="214313">
                <a:moveTo>
                  <a:pt x="210815" y="20315"/>
                </a:moveTo>
                <a:cubicBezTo>
                  <a:pt x="215466" y="15664"/>
                  <a:pt x="215466" y="8111"/>
                  <a:pt x="210815" y="3460"/>
                </a:cubicBezTo>
                <a:cubicBezTo>
                  <a:pt x="206164" y="-1191"/>
                  <a:pt x="198611" y="-1191"/>
                  <a:pt x="193960" y="3460"/>
                </a:cubicBezTo>
                <a:lnTo>
                  <a:pt x="122523" y="74898"/>
                </a:lnTo>
                <a:lnTo>
                  <a:pt x="109612" y="61987"/>
                </a:lnTo>
                <a:cubicBezTo>
                  <a:pt x="108049" y="60424"/>
                  <a:pt x="105891" y="59531"/>
                  <a:pt x="103659" y="59531"/>
                </a:cubicBezTo>
                <a:cubicBezTo>
                  <a:pt x="99008" y="59531"/>
                  <a:pt x="95250" y="63289"/>
                  <a:pt x="95250" y="67940"/>
                </a:cubicBezTo>
                <a:lnTo>
                  <a:pt x="95250" y="78767"/>
                </a:lnTo>
                <a:lnTo>
                  <a:pt x="135545" y="119063"/>
                </a:lnTo>
                <a:lnTo>
                  <a:pt x="146372" y="119063"/>
                </a:lnTo>
                <a:cubicBezTo>
                  <a:pt x="151023" y="119063"/>
                  <a:pt x="154781" y="115305"/>
                  <a:pt x="154781" y="110654"/>
                </a:cubicBezTo>
                <a:cubicBezTo>
                  <a:pt x="154781" y="108421"/>
                  <a:pt x="153888" y="106263"/>
                  <a:pt x="152326" y="104701"/>
                </a:cubicBezTo>
                <a:lnTo>
                  <a:pt x="139415" y="91790"/>
                </a:lnTo>
                <a:lnTo>
                  <a:pt x="210852" y="20352"/>
                </a:lnTo>
                <a:close/>
                <a:moveTo>
                  <a:pt x="126913" y="131490"/>
                </a:moveTo>
                <a:lnTo>
                  <a:pt x="82823" y="87399"/>
                </a:lnTo>
                <a:cubicBezTo>
                  <a:pt x="66935" y="86023"/>
                  <a:pt x="51122" y="91753"/>
                  <a:pt x="39737" y="103138"/>
                </a:cubicBezTo>
                <a:lnTo>
                  <a:pt x="36761" y="106114"/>
                </a:lnTo>
                <a:cubicBezTo>
                  <a:pt x="28463" y="114412"/>
                  <a:pt x="23812" y="125648"/>
                  <a:pt x="23812" y="137368"/>
                </a:cubicBezTo>
                <a:cubicBezTo>
                  <a:pt x="23812" y="139898"/>
                  <a:pt x="26454" y="141536"/>
                  <a:pt x="28724" y="140419"/>
                </a:cubicBezTo>
                <a:lnTo>
                  <a:pt x="47737" y="130932"/>
                </a:lnTo>
                <a:cubicBezTo>
                  <a:pt x="49597" y="130001"/>
                  <a:pt x="51271" y="132457"/>
                  <a:pt x="49746" y="133871"/>
                </a:cubicBezTo>
                <a:lnTo>
                  <a:pt x="2716" y="176138"/>
                </a:lnTo>
                <a:cubicBezTo>
                  <a:pt x="1005" y="177701"/>
                  <a:pt x="0" y="179933"/>
                  <a:pt x="0" y="182277"/>
                </a:cubicBezTo>
                <a:cubicBezTo>
                  <a:pt x="0" y="186817"/>
                  <a:pt x="3683" y="190500"/>
                  <a:pt x="8223" y="190500"/>
                </a:cubicBezTo>
                <a:lnTo>
                  <a:pt x="72703" y="190500"/>
                </a:lnTo>
                <a:cubicBezTo>
                  <a:pt x="87139" y="190500"/>
                  <a:pt x="100943" y="184770"/>
                  <a:pt x="111175" y="174575"/>
                </a:cubicBezTo>
                <a:cubicBezTo>
                  <a:pt x="122560" y="163190"/>
                  <a:pt x="128253" y="147377"/>
                  <a:pt x="126913" y="13149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9"/>
          <p:cNvSpPr/>
          <p:nvPr/>
        </p:nvSpPr>
        <p:spPr>
          <a:xfrm>
            <a:off x="515462" y="2088138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Preprocessing</a:t>
            </a:r>
            <a:endParaRPr b="0" i="0" sz="1600" u="none" cap="none" strike="noStrike"/>
          </a:p>
        </p:txBody>
      </p:sp>
      <p:sp>
        <p:nvSpPr>
          <p:cNvPr id="192" name="Google Shape;192;p9"/>
          <p:cNvSpPr/>
          <p:nvPr/>
        </p:nvSpPr>
        <p:spPr>
          <a:xfrm>
            <a:off x="524988" y="2392938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cleaning, encoding, feature engineering</a:t>
            </a:r>
            <a:endParaRPr b="0" i="0" sz="1600" u="none" cap="none" strike="noStrike"/>
          </a:p>
        </p:txBody>
      </p:sp>
      <p:sp>
        <p:nvSpPr>
          <p:cNvPr id="193" name="Google Shape;193;p9"/>
          <p:cNvSpPr/>
          <p:nvPr/>
        </p:nvSpPr>
        <p:spPr>
          <a:xfrm>
            <a:off x="3996850" y="1954788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9"/>
          <p:cNvSpPr/>
          <p:nvPr/>
        </p:nvSpPr>
        <p:spPr>
          <a:xfrm>
            <a:off x="4377850" y="1392813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 cap="flat" cmpd="sng" w="25400">
            <a:solidFill>
              <a:srgbClr val="4A6C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9"/>
          <p:cNvSpPr/>
          <p:nvPr/>
        </p:nvSpPr>
        <p:spPr>
          <a:xfrm>
            <a:off x="5873275" y="1554738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9"/>
          <p:cNvSpPr/>
          <p:nvPr/>
        </p:nvSpPr>
        <p:spPr>
          <a:xfrm>
            <a:off x="6006625" y="1688088"/>
            <a:ext cx="190500" cy="190500"/>
          </a:xfrm>
          <a:custGeom>
            <a:rect b="b" l="l" r="r" t="t"/>
            <a:pathLst>
              <a:path extrusionOk="0" h="190500" w="190500">
                <a:moveTo>
                  <a:pt x="71438" y="95250"/>
                </a:moveTo>
                <a:lnTo>
                  <a:pt x="56741" y="109947"/>
                </a:lnTo>
                <a:cubicBezTo>
                  <a:pt x="52053" y="108124"/>
                  <a:pt x="46992" y="107156"/>
                  <a:pt x="41672" y="107156"/>
                </a:cubicBezTo>
                <a:cubicBezTo>
                  <a:pt x="18641" y="107156"/>
                  <a:pt x="0" y="125797"/>
                  <a:pt x="0" y="148828"/>
                </a:cubicBezTo>
                <a:cubicBezTo>
                  <a:pt x="0" y="171859"/>
                  <a:pt x="18641" y="190500"/>
                  <a:pt x="41672" y="190500"/>
                </a:cubicBezTo>
                <a:cubicBezTo>
                  <a:pt x="64703" y="190500"/>
                  <a:pt x="83344" y="171859"/>
                  <a:pt x="83344" y="148828"/>
                </a:cubicBezTo>
                <a:cubicBezTo>
                  <a:pt x="83344" y="143508"/>
                  <a:pt x="82339" y="138447"/>
                  <a:pt x="80553" y="133759"/>
                </a:cubicBezTo>
                <a:lnTo>
                  <a:pt x="185738" y="28575"/>
                </a:lnTo>
                <a:cubicBezTo>
                  <a:pt x="188379" y="25933"/>
                  <a:pt x="188379" y="21692"/>
                  <a:pt x="185738" y="19050"/>
                </a:cubicBezTo>
                <a:cubicBezTo>
                  <a:pt x="175208" y="8520"/>
                  <a:pt x="158167" y="8520"/>
                  <a:pt x="147637" y="19050"/>
                </a:cubicBezTo>
                <a:lnTo>
                  <a:pt x="95250" y="71438"/>
                </a:lnTo>
                <a:lnTo>
                  <a:pt x="80553" y="56741"/>
                </a:lnTo>
                <a:cubicBezTo>
                  <a:pt x="82376" y="52053"/>
                  <a:pt x="83344" y="46992"/>
                  <a:pt x="83344" y="41672"/>
                </a:cubicBezTo>
                <a:cubicBezTo>
                  <a:pt x="83344" y="18641"/>
                  <a:pt x="64703" y="0"/>
                  <a:pt x="41672" y="0"/>
                </a:cubicBezTo>
                <a:cubicBezTo>
                  <a:pt x="18641" y="0"/>
                  <a:pt x="0" y="18641"/>
                  <a:pt x="0" y="41672"/>
                </a:cubicBezTo>
                <a:cubicBezTo>
                  <a:pt x="0" y="64703"/>
                  <a:pt x="18641" y="83344"/>
                  <a:pt x="41672" y="83344"/>
                </a:cubicBezTo>
                <a:cubicBezTo>
                  <a:pt x="46992" y="83344"/>
                  <a:pt x="52053" y="82339"/>
                  <a:pt x="56741" y="80553"/>
                </a:cubicBezTo>
                <a:lnTo>
                  <a:pt x="71438" y="95250"/>
                </a:lnTo>
                <a:close/>
                <a:moveTo>
                  <a:pt x="107863" y="131676"/>
                </a:moveTo>
                <a:lnTo>
                  <a:pt x="147638" y="171450"/>
                </a:lnTo>
                <a:cubicBezTo>
                  <a:pt x="158167" y="181980"/>
                  <a:pt x="175208" y="181980"/>
                  <a:pt x="185738" y="171450"/>
                </a:cubicBezTo>
                <a:cubicBezTo>
                  <a:pt x="188379" y="168808"/>
                  <a:pt x="188379" y="164567"/>
                  <a:pt x="185738" y="161925"/>
                </a:cubicBezTo>
                <a:lnTo>
                  <a:pt x="131676" y="107863"/>
                </a:lnTo>
                <a:lnTo>
                  <a:pt x="107863" y="131676"/>
                </a:lnTo>
                <a:close/>
                <a:moveTo>
                  <a:pt x="23812" y="41672"/>
                </a:moveTo>
                <a:cubicBezTo>
                  <a:pt x="23812" y="31815"/>
                  <a:pt x="31815" y="23812"/>
                  <a:pt x="41672" y="23812"/>
                </a:cubicBezTo>
                <a:cubicBezTo>
                  <a:pt x="51529" y="23812"/>
                  <a:pt x="59531" y="31815"/>
                  <a:pt x="59531" y="41672"/>
                </a:cubicBezTo>
                <a:cubicBezTo>
                  <a:pt x="59531" y="51529"/>
                  <a:pt x="51529" y="59531"/>
                  <a:pt x="41672" y="59531"/>
                </a:cubicBezTo>
                <a:cubicBezTo>
                  <a:pt x="31815" y="59531"/>
                  <a:pt x="23812" y="51529"/>
                  <a:pt x="23812" y="41672"/>
                </a:cubicBezTo>
                <a:close/>
                <a:moveTo>
                  <a:pt x="41672" y="130969"/>
                </a:moveTo>
                <a:cubicBezTo>
                  <a:pt x="51529" y="130969"/>
                  <a:pt x="59531" y="138971"/>
                  <a:pt x="59531" y="148828"/>
                </a:cubicBezTo>
                <a:cubicBezTo>
                  <a:pt x="59531" y="158685"/>
                  <a:pt x="51529" y="166688"/>
                  <a:pt x="41672" y="166688"/>
                </a:cubicBezTo>
                <a:cubicBezTo>
                  <a:pt x="31815" y="166688"/>
                  <a:pt x="23812" y="158685"/>
                  <a:pt x="23812" y="148828"/>
                </a:cubicBezTo>
                <a:cubicBezTo>
                  <a:pt x="23812" y="138971"/>
                  <a:pt x="31815" y="130969"/>
                  <a:pt x="41672" y="13096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9"/>
          <p:cNvSpPr/>
          <p:nvPr/>
        </p:nvSpPr>
        <p:spPr>
          <a:xfrm>
            <a:off x="4496913" y="2088138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Stratified Split</a:t>
            </a:r>
            <a:endParaRPr b="0" i="0" sz="1600" u="none" cap="none" strike="noStrike"/>
          </a:p>
        </p:txBody>
      </p:sp>
      <p:sp>
        <p:nvSpPr>
          <p:cNvPr id="198" name="Google Shape;198;p9"/>
          <p:cNvSpPr/>
          <p:nvPr/>
        </p:nvSpPr>
        <p:spPr>
          <a:xfrm>
            <a:off x="4506438" y="2392938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65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 Train / 15% Val / </a:t>
            </a: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 Test</a:t>
            </a:r>
            <a:endParaRPr b="0" i="0" sz="1600" u="none" cap="none" strike="noStrike"/>
          </a:p>
        </p:txBody>
      </p:sp>
      <p:sp>
        <p:nvSpPr>
          <p:cNvPr id="199" name="Google Shape;199;p9"/>
          <p:cNvSpPr/>
          <p:nvPr/>
        </p:nvSpPr>
        <p:spPr>
          <a:xfrm>
            <a:off x="7978300" y="1954788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9"/>
          <p:cNvSpPr/>
          <p:nvPr/>
        </p:nvSpPr>
        <p:spPr>
          <a:xfrm>
            <a:off x="8359300" y="1392813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 cap="flat" cmpd="sng" w="25400">
            <a:solidFill>
              <a:srgbClr val="C8A9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9"/>
          <p:cNvSpPr/>
          <p:nvPr/>
        </p:nvSpPr>
        <p:spPr>
          <a:xfrm>
            <a:off x="9854725" y="1554738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9"/>
          <p:cNvSpPr/>
          <p:nvPr/>
        </p:nvSpPr>
        <p:spPr>
          <a:xfrm>
            <a:off x="9999981" y="1688088"/>
            <a:ext cx="166688" cy="190500"/>
          </a:xfrm>
          <a:custGeom>
            <a:rect b="b" l="l" r="r" t="t"/>
            <a:pathLst>
              <a:path extrusionOk="0" h="190500" w="166688">
                <a:moveTo>
                  <a:pt x="107156" y="0"/>
                </a:moveTo>
                <a:lnTo>
                  <a:pt x="47625" y="0"/>
                </a:lnTo>
                <a:cubicBezTo>
                  <a:pt x="41039" y="0"/>
                  <a:pt x="35719" y="5321"/>
                  <a:pt x="35719" y="11906"/>
                </a:cubicBezTo>
                <a:cubicBezTo>
                  <a:pt x="35719" y="18492"/>
                  <a:pt x="41039" y="23812"/>
                  <a:pt x="47625" y="23812"/>
                </a:cubicBezTo>
                <a:lnTo>
                  <a:pt x="47625" y="80181"/>
                </a:lnTo>
                <a:lnTo>
                  <a:pt x="2791" y="158614"/>
                </a:lnTo>
                <a:cubicBezTo>
                  <a:pt x="967" y="161851"/>
                  <a:pt x="0" y="165460"/>
                  <a:pt x="0" y="169180"/>
                </a:cubicBezTo>
                <a:cubicBezTo>
                  <a:pt x="0" y="180975"/>
                  <a:pt x="9525" y="190500"/>
                  <a:pt x="21320" y="190500"/>
                </a:cubicBezTo>
                <a:lnTo>
                  <a:pt x="145368" y="190500"/>
                </a:lnTo>
                <a:cubicBezTo>
                  <a:pt x="157125" y="190500"/>
                  <a:pt x="166688" y="180975"/>
                  <a:pt x="166688" y="169180"/>
                </a:cubicBezTo>
                <a:cubicBezTo>
                  <a:pt x="166688" y="165460"/>
                  <a:pt x="165720" y="161813"/>
                  <a:pt x="163897" y="158614"/>
                </a:cubicBezTo>
                <a:lnTo>
                  <a:pt x="119063" y="80181"/>
                </a:lnTo>
                <a:lnTo>
                  <a:pt x="119063" y="23812"/>
                </a:lnTo>
                <a:cubicBezTo>
                  <a:pt x="125648" y="23812"/>
                  <a:pt x="130969" y="18492"/>
                  <a:pt x="130969" y="11906"/>
                </a:cubicBezTo>
                <a:cubicBezTo>
                  <a:pt x="130969" y="5321"/>
                  <a:pt x="125648" y="0"/>
                  <a:pt x="119063" y="0"/>
                </a:cubicBezTo>
                <a:lnTo>
                  <a:pt x="107156" y="0"/>
                </a:lnTo>
                <a:close/>
                <a:moveTo>
                  <a:pt x="71438" y="80181"/>
                </a:moveTo>
                <a:lnTo>
                  <a:pt x="71438" y="23812"/>
                </a:lnTo>
                <a:lnTo>
                  <a:pt x="95250" y="23812"/>
                </a:lnTo>
                <a:lnTo>
                  <a:pt x="95250" y="80181"/>
                </a:lnTo>
                <a:cubicBezTo>
                  <a:pt x="95250" y="84311"/>
                  <a:pt x="96329" y="88404"/>
                  <a:pt x="98375" y="92013"/>
                </a:cubicBezTo>
                <a:lnTo>
                  <a:pt x="113854" y="119063"/>
                </a:lnTo>
                <a:lnTo>
                  <a:pt x="52834" y="119063"/>
                </a:lnTo>
                <a:lnTo>
                  <a:pt x="68312" y="92013"/>
                </a:lnTo>
                <a:cubicBezTo>
                  <a:pt x="70358" y="88404"/>
                  <a:pt x="71438" y="84348"/>
                  <a:pt x="71438" y="801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9"/>
          <p:cNvSpPr/>
          <p:nvPr/>
        </p:nvSpPr>
        <p:spPr>
          <a:xfrm>
            <a:off x="8478363" y="2088138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Models Pretesting</a:t>
            </a:r>
            <a:endParaRPr b="0" i="0" sz="1600" u="none" cap="none" strike="noStrike"/>
          </a:p>
        </p:txBody>
      </p:sp>
      <p:sp>
        <p:nvSpPr>
          <p:cNvPr id="204" name="Google Shape;204;p9"/>
          <p:cNvSpPr/>
          <p:nvPr/>
        </p:nvSpPr>
        <p:spPr>
          <a:xfrm>
            <a:off x="8487888" y="2392938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 algorithms on validation set</a:t>
            </a:r>
            <a:endParaRPr b="0" i="0" sz="1600" u="none" cap="none" strike="noStrike"/>
          </a:p>
        </p:txBody>
      </p:sp>
      <p:sp>
        <p:nvSpPr>
          <p:cNvPr id="205" name="Google Shape;205;p9"/>
          <p:cNvSpPr/>
          <p:nvPr/>
        </p:nvSpPr>
        <p:spPr>
          <a:xfrm>
            <a:off x="396438" y="3186225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 cap="flat" cmpd="sng" w="25400">
            <a:solidFill>
              <a:srgbClr val="4A6C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9"/>
          <p:cNvSpPr/>
          <p:nvPr/>
        </p:nvSpPr>
        <p:spPr>
          <a:xfrm>
            <a:off x="1891863" y="3348150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9"/>
          <p:cNvSpPr/>
          <p:nvPr/>
        </p:nvSpPr>
        <p:spPr>
          <a:xfrm>
            <a:off x="2025213" y="3481500"/>
            <a:ext cx="190500" cy="190500"/>
          </a:xfrm>
          <a:custGeom>
            <a:rect b="b" l="l" r="r" t="t"/>
            <a:pathLst>
              <a:path extrusionOk="0" h="190500" w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9"/>
          <p:cNvSpPr/>
          <p:nvPr/>
        </p:nvSpPr>
        <p:spPr>
          <a:xfrm>
            <a:off x="515500" y="3881550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Evaluation Metrics</a:t>
            </a:r>
            <a:endParaRPr b="0" i="0" sz="1600" u="none" cap="none" strike="noStrike"/>
          </a:p>
        </p:txBody>
      </p:sp>
      <p:sp>
        <p:nvSpPr>
          <p:cNvPr id="209" name="Google Shape;209;p9"/>
          <p:cNvSpPr/>
          <p:nvPr/>
        </p:nvSpPr>
        <p:spPr>
          <a:xfrm>
            <a:off x="525025" y="4186350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Accuracy, Precision, Recall, F1, AUC</a:t>
            </a:r>
            <a:endParaRPr b="0" i="0" sz="1600" u="none" cap="none" strike="noStrike"/>
          </a:p>
        </p:txBody>
      </p:sp>
      <p:sp>
        <p:nvSpPr>
          <p:cNvPr id="210" name="Google Shape;210;p9"/>
          <p:cNvSpPr/>
          <p:nvPr/>
        </p:nvSpPr>
        <p:spPr>
          <a:xfrm>
            <a:off x="3996888" y="3748200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9"/>
          <p:cNvSpPr/>
          <p:nvPr/>
        </p:nvSpPr>
        <p:spPr>
          <a:xfrm>
            <a:off x="4377888" y="3186225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 cap="flat" cmpd="sng" w="25400">
            <a:solidFill>
              <a:srgbClr val="C8A9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9"/>
          <p:cNvSpPr/>
          <p:nvPr/>
        </p:nvSpPr>
        <p:spPr>
          <a:xfrm>
            <a:off x="5873313" y="3348150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9"/>
          <p:cNvSpPr/>
          <p:nvPr/>
        </p:nvSpPr>
        <p:spPr>
          <a:xfrm>
            <a:off x="6006663" y="3481500"/>
            <a:ext cx="190500" cy="190500"/>
          </a:xfrm>
          <a:custGeom>
            <a:rect b="b" l="l" r="r" t="t"/>
            <a:pathLst>
              <a:path extrusionOk="0" h="190500" w="190500">
                <a:moveTo>
                  <a:pt x="11906" y="23812"/>
                </a:moveTo>
                <a:cubicBezTo>
                  <a:pt x="5321" y="23812"/>
                  <a:pt x="0" y="29133"/>
                  <a:pt x="0" y="35719"/>
                </a:cubicBezTo>
                <a:cubicBezTo>
                  <a:pt x="0" y="42304"/>
                  <a:pt x="5321" y="47625"/>
                  <a:pt x="11906" y="47625"/>
                </a:cubicBezTo>
                <a:lnTo>
                  <a:pt x="44165" y="47625"/>
                </a:lnTo>
                <a:cubicBezTo>
                  <a:pt x="48741" y="58155"/>
                  <a:pt x="59234" y="65484"/>
                  <a:pt x="71438" y="65484"/>
                </a:cubicBezTo>
                <a:cubicBezTo>
                  <a:pt x="83641" y="65484"/>
                  <a:pt x="94134" y="58155"/>
                  <a:pt x="98710" y="47625"/>
                </a:cubicBezTo>
                <a:lnTo>
                  <a:pt x="178594" y="47625"/>
                </a:lnTo>
                <a:cubicBezTo>
                  <a:pt x="185179" y="47625"/>
                  <a:pt x="190500" y="42304"/>
                  <a:pt x="190500" y="35719"/>
                </a:cubicBezTo>
                <a:cubicBezTo>
                  <a:pt x="190500" y="29133"/>
                  <a:pt x="185179" y="23812"/>
                  <a:pt x="178594" y="23812"/>
                </a:cubicBezTo>
                <a:lnTo>
                  <a:pt x="98710" y="23812"/>
                </a:lnTo>
                <a:cubicBezTo>
                  <a:pt x="94134" y="13283"/>
                  <a:pt x="83641" y="5953"/>
                  <a:pt x="71438" y="5953"/>
                </a:cubicBezTo>
                <a:cubicBezTo>
                  <a:pt x="59234" y="5953"/>
                  <a:pt x="48741" y="13283"/>
                  <a:pt x="44165" y="23812"/>
                </a:cubicBezTo>
                <a:lnTo>
                  <a:pt x="11906" y="23812"/>
                </a:lnTo>
                <a:close/>
                <a:moveTo>
                  <a:pt x="11906" y="83344"/>
                </a:move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03696" y="107156"/>
                </a:lnTo>
                <a:cubicBezTo>
                  <a:pt x="108272" y="117686"/>
                  <a:pt x="118765" y="125016"/>
                  <a:pt x="130969" y="125016"/>
                </a:cubicBezTo>
                <a:cubicBezTo>
                  <a:pt x="143173" y="125016"/>
                  <a:pt x="153665" y="117686"/>
                  <a:pt x="158242" y="107156"/>
                </a:cubicBezTo>
                <a:lnTo>
                  <a:pt x="178594" y="107156"/>
                </a:lnTo>
                <a:cubicBezTo>
                  <a:pt x="185179" y="107156"/>
                  <a:pt x="190500" y="101836"/>
                  <a:pt x="190500" y="95250"/>
                </a:cubicBezTo>
                <a:cubicBezTo>
                  <a:pt x="190500" y="88664"/>
                  <a:pt x="185179" y="83344"/>
                  <a:pt x="178594" y="83344"/>
                </a:cubicBezTo>
                <a:lnTo>
                  <a:pt x="158242" y="83344"/>
                </a:lnTo>
                <a:cubicBezTo>
                  <a:pt x="153665" y="72814"/>
                  <a:pt x="143173" y="65484"/>
                  <a:pt x="130969" y="65484"/>
                </a:cubicBezTo>
                <a:cubicBezTo>
                  <a:pt x="118765" y="65484"/>
                  <a:pt x="108272" y="72814"/>
                  <a:pt x="103696" y="83344"/>
                </a:cubicBezTo>
                <a:lnTo>
                  <a:pt x="11906" y="83344"/>
                </a:lnTo>
                <a:close/>
                <a:moveTo>
                  <a:pt x="11906" y="142875"/>
                </a:moveTo>
                <a:cubicBezTo>
                  <a:pt x="5321" y="142875"/>
                  <a:pt x="0" y="148196"/>
                  <a:pt x="0" y="154781"/>
                </a:cubicBezTo>
                <a:cubicBezTo>
                  <a:pt x="0" y="161367"/>
                  <a:pt x="5321" y="166688"/>
                  <a:pt x="11906" y="166688"/>
                </a:cubicBezTo>
                <a:lnTo>
                  <a:pt x="32258" y="166688"/>
                </a:lnTo>
                <a:cubicBezTo>
                  <a:pt x="36835" y="177217"/>
                  <a:pt x="47327" y="184547"/>
                  <a:pt x="59531" y="184547"/>
                </a:cubicBezTo>
                <a:cubicBezTo>
                  <a:pt x="71735" y="184547"/>
                  <a:pt x="82228" y="177217"/>
                  <a:pt x="86804" y="166688"/>
                </a:cubicBezTo>
                <a:lnTo>
                  <a:pt x="178594" y="166688"/>
                </a:lnTo>
                <a:cubicBezTo>
                  <a:pt x="185179" y="166688"/>
                  <a:pt x="190500" y="161367"/>
                  <a:pt x="190500" y="154781"/>
                </a:cubicBezTo>
                <a:cubicBezTo>
                  <a:pt x="190500" y="148196"/>
                  <a:pt x="185179" y="142875"/>
                  <a:pt x="178594" y="142875"/>
                </a:cubicBezTo>
                <a:lnTo>
                  <a:pt x="86804" y="142875"/>
                </a:lnTo>
                <a:cubicBezTo>
                  <a:pt x="82228" y="132345"/>
                  <a:pt x="71735" y="125016"/>
                  <a:pt x="59531" y="125016"/>
                </a:cubicBezTo>
                <a:cubicBezTo>
                  <a:pt x="47327" y="125016"/>
                  <a:pt x="36835" y="132345"/>
                  <a:pt x="32258" y="142875"/>
                </a:cubicBezTo>
                <a:lnTo>
                  <a:pt x="11906" y="1428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9"/>
          <p:cNvSpPr/>
          <p:nvPr/>
        </p:nvSpPr>
        <p:spPr>
          <a:xfrm>
            <a:off x="4496950" y="3881550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Hyperparameter Tuning</a:t>
            </a:r>
            <a:endParaRPr b="0" i="0" sz="1600" u="none" cap="none" strike="noStrike"/>
          </a:p>
        </p:txBody>
      </p:sp>
      <p:sp>
        <p:nvSpPr>
          <p:cNvPr id="215" name="Google Shape;215;p9"/>
          <p:cNvSpPr/>
          <p:nvPr/>
        </p:nvSpPr>
        <p:spPr>
          <a:xfrm>
            <a:off x="4506475" y="4186350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RandomizedSearchCV optimization</a:t>
            </a:r>
            <a:endParaRPr b="0" i="0" sz="1600" u="none" cap="none" strike="noStrike"/>
          </a:p>
        </p:txBody>
      </p:sp>
      <p:sp>
        <p:nvSpPr>
          <p:cNvPr id="216" name="Google Shape;216;p9"/>
          <p:cNvSpPr/>
          <p:nvPr/>
        </p:nvSpPr>
        <p:spPr>
          <a:xfrm>
            <a:off x="7978338" y="3748200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9"/>
          <p:cNvSpPr/>
          <p:nvPr/>
        </p:nvSpPr>
        <p:spPr>
          <a:xfrm>
            <a:off x="8359338" y="3186225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 cap="flat" cmpd="sng" w="25400">
            <a:solidFill>
              <a:srgbClr val="4A6C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9854763" y="3348150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9988113" y="3481500"/>
            <a:ext cx="190500" cy="190500"/>
          </a:xfrm>
          <a:custGeom>
            <a:rect b="b" l="l" r="r" t="t"/>
            <a:pathLst>
              <a:path extrusionOk="0" h="190500" w="190500">
                <a:moveTo>
                  <a:pt x="127471" y="3497"/>
                </a:moveTo>
                <a:cubicBezTo>
                  <a:pt x="122820" y="-1153"/>
                  <a:pt x="115267" y="-1153"/>
                  <a:pt x="110617" y="3497"/>
                </a:cubicBezTo>
                <a:cubicBezTo>
                  <a:pt x="105966" y="8148"/>
                  <a:pt x="105966" y="15701"/>
                  <a:pt x="110617" y="20352"/>
                </a:cubicBezTo>
                <a:lnTo>
                  <a:pt x="114114" y="23812"/>
                </a:lnTo>
                <a:lnTo>
                  <a:pt x="10455" y="127471"/>
                </a:lnTo>
                <a:cubicBezTo>
                  <a:pt x="3758" y="134169"/>
                  <a:pt x="0" y="143247"/>
                  <a:pt x="0" y="152735"/>
                </a:cubicBezTo>
                <a:lnTo>
                  <a:pt x="0" y="154781"/>
                </a:lnTo>
                <a:cubicBezTo>
                  <a:pt x="0" y="174501"/>
                  <a:pt x="15999" y="190500"/>
                  <a:pt x="35719" y="190500"/>
                </a:cubicBezTo>
                <a:lnTo>
                  <a:pt x="37765" y="190500"/>
                </a:lnTo>
                <a:cubicBezTo>
                  <a:pt x="47253" y="190500"/>
                  <a:pt x="56331" y="186742"/>
                  <a:pt x="63029" y="180045"/>
                </a:cubicBezTo>
                <a:lnTo>
                  <a:pt x="166688" y="76386"/>
                </a:lnTo>
                <a:lnTo>
                  <a:pt x="170185" y="79883"/>
                </a:lnTo>
                <a:cubicBezTo>
                  <a:pt x="174836" y="84534"/>
                  <a:pt x="182389" y="84534"/>
                  <a:pt x="187040" y="79883"/>
                </a:cubicBezTo>
                <a:cubicBezTo>
                  <a:pt x="191691" y="75233"/>
                  <a:pt x="191691" y="67680"/>
                  <a:pt x="187040" y="63029"/>
                </a:cubicBezTo>
                <a:lnTo>
                  <a:pt x="127508" y="3497"/>
                </a:lnTo>
                <a:close/>
                <a:moveTo>
                  <a:pt x="76386" y="95250"/>
                </a:moveTo>
                <a:lnTo>
                  <a:pt x="130969" y="40667"/>
                </a:lnTo>
                <a:lnTo>
                  <a:pt x="149833" y="59531"/>
                </a:lnTo>
                <a:lnTo>
                  <a:pt x="114114" y="95250"/>
                </a:lnTo>
                <a:lnTo>
                  <a:pt x="76349" y="952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"/>
          <p:cNvSpPr/>
          <p:nvPr/>
        </p:nvSpPr>
        <p:spPr>
          <a:xfrm>
            <a:off x="8478401" y="3881550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Final Testing</a:t>
            </a:r>
            <a:endParaRPr b="0" i="0" sz="1600" u="none" cap="none" strike="noStrike"/>
          </a:p>
        </p:txBody>
      </p:sp>
      <p:sp>
        <p:nvSpPr>
          <p:cNvPr id="221" name="Google Shape;221;p9"/>
          <p:cNvSpPr/>
          <p:nvPr/>
        </p:nvSpPr>
        <p:spPr>
          <a:xfrm>
            <a:off x="8487926" y="4186350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Unbiased performance on test set</a:t>
            </a:r>
            <a:endParaRPr b="0" i="0" sz="1600" u="none" cap="none" strike="noStrike"/>
          </a:p>
        </p:txBody>
      </p:sp>
      <p:sp>
        <p:nvSpPr>
          <p:cNvPr id="222" name="Google Shape;222;p9"/>
          <p:cNvSpPr/>
          <p:nvPr/>
        </p:nvSpPr>
        <p:spPr>
          <a:xfrm>
            <a:off x="385763" y="4843463"/>
            <a:ext cx="5629275" cy="1762125"/>
          </a:xfrm>
          <a:custGeom>
            <a:rect b="b" l="l" r="r" t="t"/>
            <a:pathLst>
              <a:path extrusionOk="0" h="1762125" w="5629275">
                <a:moveTo>
                  <a:pt x="76194" y="0"/>
                </a:moveTo>
                <a:lnTo>
                  <a:pt x="5553081" y="0"/>
                </a:lnTo>
                <a:cubicBezTo>
                  <a:pt x="5595133" y="0"/>
                  <a:pt x="5629275" y="34142"/>
                  <a:pt x="5629275" y="76194"/>
                </a:cubicBezTo>
                <a:lnTo>
                  <a:pt x="5629275" y="1685931"/>
                </a:lnTo>
                <a:cubicBezTo>
                  <a:pt x="5629275" y="1728012"/>
                  <a:pt x="5595162" y="1762125"/>
                  <a:pt x="5553081" y="1762125"/>
                </a:cubicBezTo>
                <a:lnTo>
                  <a:pt x="76194" y="1762125"/>
                </a:lnTo>
                <a:cubicBezTo>
                  <a:pt x="34142" y="1762125"/>
                  <a:pt x="0" y="1727983"/>
                  <a:pt x="0" y="168593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542925" y="5000625"/>
            <a:ext cx="54006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Models Evaluated</a:t>
            </a:r>
            <a:endParaRPr b="0" i="0" sz="1600" u="none" cap="none" strike="noStrike"/>
          </a:p>
        </p:txBody>
      </p:sp>
      <p:sp>
        <p:nvSpPr>
          <p:cNvPr id="224" name="Google Shape;224;p9"/>
          <p:cNvSpPr/>
          <p:nvPr/>
        </p:nvSpPr>
        <p:spPr>
          <a:xfrm>
            <a:off x="542925" y="5381625"/>
            <a:ext cx="2619375" cy="495300"/>
          </a:xfrm>
          <a:custGeom>
            <a:rect b="b" l="l" r="r" t="t"/>
            <a:pathLst>
              <a:path extrusionOk="0" h="495300" w="2619375">
                <a:moveTo>
                  <a:pt x="38098" y="0"/>
                </a:moveTo>
                <a:lnTo>
                  <a:pt x="2581277" y="0"/>
                </a:lnTo>
                <a:cubicBezTo>
                  <a:pt x="2602318" y="0"/>
                  <a:pt x="2619375" y="17057"/>
                  <a:pt x="2619375" y="38098"/>
                </a:cubicBezTo>
                <a:lnTo>
                  <a:pt x="2619375" y="457202"/>
                </a:lnTo>
                <a:cubicBezTo>
                  <a:pt x="2619375" y="478243"/>
                  <a:pt x="2602318" y="495300"/>
                  <a:pt x="2581277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9"/>
          <p:cNvSpPr/>
          <p:nvPr/>
        </p:nvSpPr>
        <p:spPr>
          <a:xfrm>
            <a:off x="619125" y="5476875"/>
            <a:ext cx="304800" cy="304800"/>
          </a:xfrm>
          <a:custGeom>
            <a:rect b="b" l="l" r="r" t="t"/>
            <a:pathLst>
              <a:path extrusionOk="0" h="304800" w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715566" y="5562600"/>
            <a:ext cx="116681" cy="133350"/>
          </a:xfrm>
          <a:custGeom>
            <a:rect b="b" l="l" r="r" t="t"/>
            <a:pathLst>
              <a:path extrusionOk="0" h="133350" w="116681">
                <a:moveTo>
                  <a:pt x="58341" y="-8334"/>
                </a:moveTo>
                <a:cubicBezTo>
                  <a:pt x="60164" y="-8334"/>
                  <a:pt x="61909" y="-7527"/>
                  <a:pt x="63107" y="-6121"/>
                </a:cubicBezTo>
                <a:lnTo>
                  <a:pt x="98528" y="35551"/>
                </a:lnTo>
                <a:cubicBezTo>
                  <a:pt x="100117" y="37401"/>
                  <a:pt x="100455" y="40005"/>
                  <a:pt x="99440" y="42219"/>
                </a:cubicBezTo>
                <a:cubicBezTo>
                  <a:pt x="98424" y="44433"/>
                  <a:pt x="96210" y="45839"/>
                  <a:pt x="93762" y="45839"/>
                </a:cubicBezTo>
                <a:lnTo>
                  <a:pt x="87277" y="45839"/>
                </a:lnTo>
                <a:lnTo>
                  <a:pt x="106862" y="68889"/>
                </a:lnTo>
                <a:cubicBezTo>
                  <a:pt x="108451" y="70738"/>
                  <a:pt x="108790" y="73343"/>
                  <a:pt x="107774" y="75556"/>
                </a:cubicBezTo>
                <a:cubicBezTo>
                  <a:pt x="106758" y="77770"/>
                  <a:pt x="104544" y="79177"/>
                  <a:pt x="102096" y="79177"/>
                </a:cubicBezTo>
                <a:lnTo>
                  <a:pt x="92069" y="79177"/>
                </a:lnTo>
                <a:lnTo>
                  <a:pt x="115197" y="106394"/>
                </a:lnTo>
                <a:cubicBezTo>
                  <a:pt x="116785" y="108243"/>
                  <a:pt x="117124" y="110847"/>
                  <a:pt x="116108" y="113061"/>
                </a:cubicBezTo>
                <a:cubicBezTo>
                  <a:pt x="115093" y="115275"/>
                  <a:pt x="112879" y="116681"/>
                  <a:pt x="110430" y="116681"/>
                </a:cubicBezTo>
                <a:lnTo>
                  <a:pt x="66675" y="116681"/>
                </a:lnTo>
                <a:lnTo>
                  <a:pt x="66675" y="133350"/>
                </a:lnTo>
                <a:cubicBezTo>
                  <a:pt x="66675" y="137960"/>
                  <a:pt x="62951" y="141684"/>
                  <a:pt x="58341" y="141684"/>
                </a:cubicBezTo>
                <a:cubicBezTo>
                  <a:pt x="53731" y="141684"/>
                  <a:pt x="50006" y="137960"/>
                  <a:pt x="50006" y="133350"/>
                </a:cubicBezTo>
                <a:lnTo>
                  <a:pt x="50006" y="116681"/>
                </a:lnTo>
                <a:lnTo>
                  <a:pt x="6251" y="116681"/>
                </a:lnTo>
                <a:cubicBezTo>
                  <a:pt x="3803" y="116681"/>
                  <a:pt x="1589" y="115275"/>
                  <a:pt x="573" y="113061"/>
                </a:cubicBezTo>
                <a:cubicBezTo>
                  <a:pt x="-443" y="110847"/>
                  <a:pt x="-104" y="108243"/>
                  <a:pt x="1485" y="106394"/>
                </a:cubicBezTo>
                <a:lnTo>
                  <a:pt x="24612" y="79177"/>
                </a:lnTo>
                <a:lnTo>
                  <a:pt x="14585" y="79177"/>
                </a:lnTo>
                <a:cubicBezTo>
                  <a:pt x="12137" y="79177"/>
                  <a:pt x="9923" y="77770"/>
                  <a:pt x="8907" y="75556"/>
                </a:cubicBezTo>
                <a:cubicBezTo>
                  <a:pt x="7892" y="73343"/>
                  <a:pt x="8230" y="70738"/>
                  <a:pt x="9819" y="68889"/>
                </a:cubicBezTo>
                <a:lnTo>
                  <a:pt x="29405" y="45839"/>
                </a:lnTo>
                <a:lnTo>
                  <a:pt x="22920" y="45839"/>
                </a:lnTo>
                <a:cubicBezTo>
                  <a:pt x="20471" y="45839"/>
                  <a:pt x="18257" y="44433"/>
                  <a:pt x="17242" y="42219"/>
                </a:cubicBezTo>
                <a:cubicBezTo>
                  <a:pt x="16226" y="40005"/>
                  <a:pt x="16565" y="37401"/>
                  <a:pt x="18153" y="35551"/>
                </a:cubicBezTo>
                <a:lnTo>
                  <a:pt x="53574" y="-6121"/>
                </a:lnTo>
                <a:cubicBezTo>
                  <a:pt x="54772" y="-7527"/>
                  <a:pt x="56517" y="-8334"/>
                  <a:pt x="58341" y="-833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9"/>
          <p:cNvSpPr/>
          <p:nvPr/>
        </p:nvSpPr>
        <p:spPr>
          <a:xfrm>
            <a:off x="1000125" y="5457825"/>
            <a:ext cx="10477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endParaRPr b="0" i="0" sz="1600" u="none" cap="none" strike="noStrike"/>
          </a:p>
        </p:txBody>
      </p:sp>
      <p:sp>
        <p:nvSpPr>
          <p:cNvPr id="228" name="Google Shape;228;p9"/>
          <p:cNvSpPr/>
          <p:nvPr/>
        </p:nvSpPr>
        <p:spPr>
          <a:xfrm>
            <a:off x="1000125" y="5648325"/>
            <a:ext cx="1038225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Ensemble method</a:t>
            </a:r>
            <a:endParaRPr b="0" i="0" sz="1600" u="none" cap="none" strike="noStrike"/>
          </a:p>
        </p:txBody>
      </p:sp>
      <p:sp>
        <p:nvSpPr>
          <p:cNvPr id="229" name="Google Shape;229;p9"/>
          <p:cNvSpPr/>
          <p:nvPr/>
        </p:nvSpPr>
        <p:spPr>
          <a:xfrm>
            <a:off x="3238500" y="5381625"/>
            <a:ext cx="2619375" cy="495300"/>
          </a:xfrm>
          <a:custGeom>
            <a:rect b="b" l="l" r="r" t="t"/>
            <a:pathLst>
              <a:path extrusionOk="0" h="495300" w="2619375">
                <a:moveTo>
                  <a:pt x="38098" y="0"/>
                </a:moveTo>
                <a:lnTo>
                  <a:pt x="2581277" y="0"/>
                </a:lnTo>
                <a:cubicBezTo>
                  <a:pt x="2602318" y="0"/>
                  <a:pt x="2619375" y="17057"/>
                  <a:pt x="2619375" y="38098"/>
                </a:cubicBezTo>
                <a:lnTo>
                  <a:pt x="2619375" y="457202"/>
                </a:lnTo>
                <a:cubicBezTo>
                  <a:pt x="2619375" y="478243"/>
                  <a:pt x="2602318" y="495300"/>
                  <a:pt x="2581277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3314700" y="5476875"/>
            <a:ext cx="304800" cy="304800"/>
          </a:xfrm>
          <a:custGeom>
            <a:rect b="b" l="l" r="r" t="t"/>
            <a:pathLst>
              <a:path extrusionOk="0" h="304800" w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9"/>
          <p:cNvSpPr/>
          <p:nvPr/>
        </p:nvSpPr>
        <p:spPr>
          <a:xfrm>
            <a:off x="3402806" y="5562600"/>
            <a:ext cx="133350" cy="133350"/>
          </a:xfrm>
          <a:custGeom>
            <a:rect b="b" l="l" r="r" t="t"/>
            <a:pathLst>
              <a:path extrusionOk="0" h="133350" w="133350">
                <a:moveTo>
                  <a:pt x="50006" y="16669"/>
                </a:moveTo>
                <a:cubicBezTo>
                  <a:pt x="50006" y="12059"/>
                  <a:pt x="53731" y="8334"/>
                  <a:pt x="58341" y="8334"/>
                </a:cubicBezTo>
                <a:lnTo>
                  <a:pt x="75009" y="8334"/>
                </a:lnTo>
                <a:cubicBezTo>
                  <a:pt x="79619" y="8334"/>
                  <a:pt x="83344" y="12059"/>
                  <a:pt x="83344" y="16669"/>
                </a:cubicBezTo>
                <a:lnTo>
                  <a:pt x="83344" y="33337"/>
                </a:lnTo>
                <a:cubicBezTo>
                  <a:pt x="83344" y="37947"/>
                  <a:pt x="79619" y="41672"/>
                  <a:pt x="75009" y="41672"/>
                </a:cubicBezTo>
                <a:lnTo>
                  <a:pt x="72926" y="41672"/>
                </a:lnTo>
                <a:lnTo>
                  <a:pt x="72926" y="58341"/>
                </a:lnTo>
                <a:lnTo>
                  <a:pt x="104180" y="58341"/>
                </a:lnTo>
                <a:cubicBezTo>
                  <a:pt x="114546" y="58341"/>
                  <a:pt x="122932" y="66727"/>
                  <a:pt x="122932" y="77093"/>
                </a:cubicBezTo>
                <a:lnTo>
                  <a:pt x="122932" y="91678"/>
                </a:lnTo>
                <a:lnTo>
                  <a:pt x="125016" y="91678"/>
                </a:lnTo>
                <a:cubicBezTo>
                  <a:pt x="129626" y="91678"/>
                  <a:pt x="133350" y="95403"/>
                  <a:pt x="133350" y="100013"/>
                </a:cubicBezTo>
                <a:lnTo>
                  <a:pt x="133350" y="116681"/>
                </a:lnTo>
                <a:cubicBezTo>
                  <a:pt x="133350" y="121291"/>
                  <a:pt x="129626" y="125016"/>
                  <a:pt x="125016" y="125016"/>
                </a:cubicBezTo>
                <a:lnTo>
                  <a:pt x="108347" y="125016"/>
                </a:lnTo>
                <a:cubicBezTo>
                  <a:pt x="103737" y="125016"/>
                  <a:pt x="100013" y="121291"/>
                  <a:pt x="100013" y="116681"/>
                </a:cubicBezTo>
                <a:lnTo>
                  <a:pt x="100013" y="100013"/>
                </a:lnTo>
                <a:cubicBezTo>
                  <a:pt x="100013" y="95403"/>
                  <a:pt x="103737" y="91678"/>
                  <a:pt x="108347" y="91678"/>
                </a:cubicBezTo>
                <a:lnTo>
                  <a:pt x="110430" y="91678"/>
                </a:lnTo>
                <a:lnTo>
                  <a:pt x="110430" y="77093"/>
                </a:lnTo>
                <a:cubicBezTo>
                  <a:pt x="110430" y="73629"/>
                  <a:pt x="107644" y="70842"/>
                  <a:pt x="104180" y="70842"/>
                </a:cubicBezTo>
                <a:lnTo>
                  <a:pt x="72926" y="70842"/>
                </a:lnTo>
                <a:lnTo>
                  <a:pt x="72926" y="91678"/>
                </a:lnTo>
                <a:lnTo>
                  <a:pt x="75009" y="91678"/>
                </a:lnTo>
                <a:cubicBezTo>
                  <a:pt x="79619" y="91678"/>
                  <a:pt x="83344" y="95403"/>
                  <a:pt x="83344" y="100013"/>
                </a:cubicBezTo>
                <a:lnTo>
                  <a:pt x="83344" y="116681"/>
                </a:lnTo>
                <a:cubicBezTo>
                  <a:pt x="83344" y="121291"/>
                  <a:pt x="79619" y="125016"/>
                  <a:pt x="75009" y="125016"/>
                </a:cubicBezTo>
                <a:lnTo>
                  <a:pt x="58341" y="125016"/>
                </a:lnTo>
                <a:cubicBezTo>
                  <a:pt x="53731" y="125016"/>
                  <a:pt x="50006" y="121291"/>
                  <a:pt x="50006" y="116681"/>
                </a:cubicBezTo>
                <a:lnTo>
                  <a:pt x="50006" y="100013"/>
                </a:lnTo>
                <a:cubicBezTo>
                  <a:pt x="50006" y="95403"/>
                  <a:pt x="53731" y="91678"/>
                  <a:pt x="58341" y="91678"/>
                </a:cubicBezTo>
                <a:lnTo>
                  <a:pt x="60424" y="91678"/>
                </a:lnTo>
                <a:lnTo>
                  <a:pt x="60424" y="70842"/>
                </a:lnTo>
                <a:lnTo>
                  <a:pt x="29170" y="70842"/>
                </a:lnTo>
                <a:cubicBezTo>
                  <a:pt x="25706" y="70842"/>
                  <a:pt x="22920" y="73629"/>
                  <a:pt x="22920" y="77093"/>
                </a:cubicBezTo>
                <a:lnTo>
                  <a:pt x="22920" y="91678"/>
                </a:lnTo>
                <a:lnTo>
                  <a:pt x="25003" y="91678"/>
                </a:lnTo>
                <a:cubicBezTo>
                  <a:pt x="29613" y="91678"/>
                  <a:pt x="33337" y="95403"/>
                  <a:pt x="33337" y="100013"/>
                </a:cubicBezTo>
                <a:lnTo>
                  <a:pt x="33337" y="116681"/>
                </a:lnTo>
                <a:cubicBezTo>
                  <a:pt x="33337" y="121291"/>
                  <a:pt x="29613" y="125016"/>
                  <a:pt x="25003" y="125016"/>
                </a:cubicBezTo>
                <a:lnTo>
                  <a:pt x="8334" y="125016"/>
                </a:lnTo>
                <a:cubicBezTo>
                  <a:pt x="3724" y="125016"/>
                  <a:pt x="0" y="121291"/>
                  <a:pt x="0" y="116681"/>
                </a:cubicBezTo>
                <a:lnTo>
                  <a:pt x="0" y="100013"/>
                </a:lnTo>
                <a:cubicBezTo>
                  <a:pt x="0" y="95403"/>
                  <a:pt x="3724" y="91678"/>
                  <a:pt x="8334" y="91678"/>
                </a:cubicBezTo>
                <a:lnTo>
                  <a:pt x="10418" y="91678"/>
                </a:lnTo>
                <a:lnTo>
                  <a:pt x="10418" y="77093"/>
                </a:lnTo>
                <a:cubicBezTo>
                  <a:pt x="10418" y="66727"/>
                  <a:pt x="18804" y="58341"/>
                  <a:pt x="29170" y="58341"/>
                </a:cubicBezTo>
                <a:lnTo>
                  <a:pt x="60424" y="58341"/>
                </a:lnTo>
                <a:lnTo>
                  <a:pt x="60424" y="41672"/>
                </a:lnTo>
                <a:lnTo>
                  <a:pt x="58341" y="41672"/>
                </a:lnTo>
                <a:cubicBezTo>
                  <a:pt x="53731" y="41672"/>
                  <a:pt x="50006" y="37947"/>
                  <a:pt x="50006" y="33337"/>
                </a:cubicBezTo>
                <a:lnTo>
                  <a:pt x="50006" y="166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9"/>
          <p:cNvSpPr/>
          <p:nvPr/>
        </p:nvSpPr>
        <p:spPr>
          <a:xfrm>
            <a:off x="3695700" y="5457825"/>
            <a:ext cx="9429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Decision Tree</a:t>
            </a:r>
            <a:endParaRPr b="0" i="0" sz="1600" u="none" cap="none" strike="noStrike"/>
          </a:p>
        </p:txBody>
      </p:sp>
      <p:sp>
        <p:nvSpPr>
          <p:cNvPr id="233" name="Google Shape;233;p9"/>
          <p:cNvSpPr/>
          <p:nvPr/>
        </p:nvSpPr>
        <p:spPr>
          <a:xfrm>
            <a:off x="3695700" y="5648325"/>
            <a:ext cx="93345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Interpretable</a:t>
            </a:r>
            <a:endParaRPr b="0" i="0" sz="1600" u="none" cap="none" strike="noStrike"/>
          </a:p>
        </p:txBody>
      </p:sp>
      <p:sp>
        <p:nvSpPr>
          <p:cNvPr id="234" name="Google Shape;234;p9"/>
          <p:cNvSpPr/>
          <p:nvPr/>
        </p:nvSpPr>
        <p:spPr>
          <a:xfrm>
            <a:off x="542925" y="5953125"/>
            <a:ext cx="2619375" cy="495300"/>
          </a:xfrm>
          <a:custGeom>
            <a:rect b="b" l="l" r="r" t="t"/>
            <a:pathLst>
              <a:path extrusionOk="0" h="495300" w="2619375">
                <a:moveTo>
                  <a:pt x="38098" y="0"/>
                </a:moveTo>
                <a:lnTo>
                  <a:pt x="2581277" y="0"/>
                </a:lnTo>
                <a:cubicBezTo>
                  <a:pt x="2602318" y="0"/>
                  <a:pt x="2619375" y="17057"/>
                  <a:pt x="2619375" y="38098"/>
                </a:cubicBezTo>
                <a:lnTo>
                  <a:pt x="2619375" y="457202"/>
                </a:lnTo>
                <a:cubicBezTo>
                  <a:pt x="2619375" y="478243"/>
                  <a:pt x="2602318" y="495300"/>
                  <a:pt x="2581277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9"/>
          <p:cNvSpPr/>
          <p:nvPr/>
        </p:nvSpPr>
        <p:spPr>
          <a:xfrm>
            <a:off x="619125" y="6048375"/>
            <a:ext cx="304800" cy="304800"/>
          </a:xfrm>
          <a:custGeom>
            <a:rect b="b" l="l" r="r" t="t"/>
            <a:pathLst>
              <a:path extrusionOk="0" h="304800" w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9"/>
          <p:cNvSpPr/>
          <p:nvPr/>
        </p:nvSpPr>
        <p:spPr>
          <a:xfrm>
            <a:off x="690563" y="6134100"/>
            <a:ext cx="166688" cy="133350"/>
          </a:xfrm>
          <a:custGeom>
            <a:rect b="b" l="l" r="r" t="t"/>
            <a:pathLst>
              <a:path extrusionOk="0" h="133350" w="166688">
                <a:moveTo>
                  <a:pt x="83344" y="4167"/>
                </a:moveTo>
                <a:cubicBezTo>
                  <a:pt x="98293" y="4167"/>
                  <a:pt x="110430" y="16304"/>
                  <a:pt x="110430" y="31254"/>
                </a:cubicBezTo>
                <a:cubicBezTo>
                  <a:pt x="110430" y="46203"/>
                  <a:pt x="98293" y="58341"/>
                  <a:pt x="83344" y="58341"/>
                </a:cubicBezTo>
                <a:cubicBezTo>
                  <a:pt x="68394" y="58341"/>
                  <a:pt x="56257" y="46203"/>
                  <a:pt x="56257" y="31254"/>
                </a:cubicBezTo>
                <a:cubicBezTo>
                  <a:pt x="56257" y="16304"/>
                  <a:pt x="68394" y="4167"/>
                  <a:pt x="83344" y="4167"/>
                </a:cubicBezTo>
                <a:close/>
                <a:moveTo>
                  <a:pt x="25003" y="22920"/>
                </a:moveTo>
                <a:cubicBezTo>
                  <a:pt x="35353" y="22920"/>
                  <a:pt x="43755" y="31322"/>
                  <a:pt x="43755" y="41672"/>
                </a:cubicBezTo>
                <a:cubicBezTo>
                  <a:pt x="43755" y="52022"/>
                  <a:pt x="35353" y="60424"/>
                  <a:pt x="25003" y="60424"/>
                </a:cubicBezTo>
                <a:cubicBezTo>
                  <a:pt x="14653" y="60424"/>
                  <a:pt x="6251" y="52022"/>
                  <a:pt x="6251" y="41672"/>
                </a:cubicBezTo>
                <a:cubicBezTo>
                  <a:pt x="6251" y="31322"/>
                  <a:pt x="14653" y="22920"/>
                  <a:pt x="25003" y="22920"/>
                </a:cubicBezTo>
                <a:close/>
                <a:moveTo>
                  <a:pt x="0" y="108347"/>
                </a:moveTo>
                <a:cubicBezTo>
                  <a:pt x="0" y="89933"/>
                  <a:pt x="14924" y="75009"/>
                  <a:pt x="33337" y="75009"/>
                </a:cubicBezTo>
                <a:cubicBezTo>
                  <a:pt x="36671" y="75009"/>
                  <a:pt x="39901" y="75504"/>
                  <a:pt x="42948" y="76416"/>
                </a:cubicBezTo>
                <a:cubicBezTo>
                  <a:pt x="34379" y="86000"/>
                  <a:pt x="29170" y="98658"/>
                  <a:pt x="29170" y="112514"/>
                </a:cubicBezTo>
                <a:lnTo>
                  <a:pt x="29170" y="116681"/>
                </a:lnTo>
                <a:cubicBezTo>
                  <a:pt x="29170" y="119650"/>
                  <a:pt x="29795" y="122463"/>
                  <a:pt x="30915" y="125016"/>
                </a:cubicBezTo>
                <a:lnTo>
                  <a:pt x="8334" y="125016"/>
                </a:lnTo>
                <a:cubicBezTo>
                  <a:pt x="3724" y="125016"/>
                  <a:pt x="0" y="121291"/>
                  <a:pt x="0" y="116681"/>
                </a:cubicBezTo>
                <a:lnTo>
                  <a:pt x="0" y="108347"/>
                </a:lnTo>
                <a:close/>
                <a:moveTo>
                  <a:pt x="135772" y="125016"/>
                </a:moveTo>
                <a:cubicBezTo>
                  <a:pt x="136892" y="122463"/>
                  <a:pt x="137517" y="119650"/>
                  <a:pt x="137517" y="116681"/>
                </a:cubicBezTo>
                <a:lnTo>
                  <a:pt x="137517" y="112514"/>
                </a:lnTo>
                <a:cubicBezTo>
                  <a:pt x="137517" y="98658"/>
                  <a:pt x="132308" y="86000"/>
                  <a:pt x="123739" y="76416"/>
                </a:cubicBezTo>
                <a:cubicBezTo>
                  <a:pt x="126787" y="75504"/>
                  <a:pt x="130016" y="75009"/>
                  <a:pt x="133350" y="75009"/>
                </a:cubicBezTo>
                <a:cubicBezTo>
                  <a:pt x="151764" y="75009"/>
                  <a:pt x="166688" y="89933"/>
                  <a:pt x="166688" y="108347"/>
                </a:cubicBezTo>
                <a:lnTo>
                  <a:pt x="166688" y="116681"/>
                </a:lnTo>
                <a:cubicBezTo>
                  <a:pt x="166688" y="121291"/>
                  <a:pt x="162963" y="125016"/>
                  <a:pt x="158353" y="125016"/>
                </a:cubicBezTo>
                <a:lnTo>
                  <a:pt x="135772" y="125016"/>
                </a:lnTo>
                <a:close/>
                <a:moveTo>
                  <a:pt x="122932" y="41672"/>
                </a:moveTo>
                <a:cubicBezTo>
                  <a:pt x="122932" y="31322"/>
                  <a:pt x="131335" y="22920"/>
                  <a:pt x="141684" y="22920"/>
                </a:cubicBezTo>
                <a:cubicBezTo>
                  <a:pt x="152034" y="22920"/>
                  <a:pt x="160437" y="31322"/>
                  <a:pt x="160437" y="41672"/>
                </a:cubicBezTo>
                <a:cubicBezTo>
                  <a:pt x="160437" y="52022"/>
                  <a:pt x="152034" y="60424"/>
                  <a:pt x="141684" y="60424"/>
                </a:cubicBezTo>
                <a:cubicBezTo>
                  <a:pt x="131335" y="60424"/>
                  <a:pt x="122932" y="52022"/>
                  <a:pt x="122932" y="41672"/>
                </a:cubicBezTo>
                <a:close/>
                <a:moveTo>
                  <a:pt x="41672" y="112514"/>
                </a:moveTo>
                <a:cubicBezTo>
                  <a:pt x="41672" y="89490"/>
                  <a:pt x="60320" y="70842"/>
                  <a:pt x="83344" y="70842"/>
                </a:cubicBezTo>
                <a:cubicBezTo>
                  <a:pt x="106367" y="70842"/>
                  <a:pt x="125016" y="89490"/>
                  <a:pt x="125016" y="112514"/>
                </a:cubicBezTo>
                <a:lnTo>
                  <a:pt x="125016" y="116681"/>
                </a:lnTo>
                <a:cubicBezTo>
                  <a:pt x="125016" y="121291"/>
                  <a:pt x="121291" y="125016"/>
                  <a:pt x="116681" y="125016"/>
                </a:cubicBezTo>
                <a:lnTo>
                  <a:pt x="50006" y="125016"/>
                </a:lnTo>
                <a:cubicBezTo>
                  <a:pt x="45396" y="125016"/>
                  <a:pt x="41672" y="121291"/>
                  <a:pt x="41672" y="116681"/>
                </a:cubicBezTo>
                <a:lnTo>
                  <a:pt x="41672" y="1125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"/>
          <p:cNvSpPr/>
          <p:nvPr/>
        </p:nvSpPr>
        <p:spPr>
          <a:xfrm>
            <a:off x="1000125" y="6029325"/>
            <a:ext cx="8477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KNN</a:t>
            </a:r>
            <a:endParaRPr b="0" i="0" sz="1600" u="none" cap="none" strike="noStrike"/>
          </a:p>
        </p:txBody>
      </p:sp>
      <p:sp>
        <p:nvSpPr>
          <p:cNvPr id="238" name="Google Shape;238;p9"/>
          <p:cNvSpPr/>
          <p:nvPr/>
        </p:nvSpPr>
        <p:spPr>
          <a:xfrm>
            <a:off x="1000125" y="6219825"/>
            <a:ext cx="8382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Instance-based</a:t>
            </a:r>
            <a:endParaRPr b="0" i="0" sz="1600" u="none" cap="none" strike="noStrike"/>
          </a:p>
        </p:txBody>
      </p:sp>
      <p:sp>
        <p:nvSpPr>
          <p:cNvPr id="239" name="Google Shape;239;p9"/>
          <p:cNvSpPr/>
          <p:nvPr/>
        </p:nvSpPr>
        <p:spPr>
          <a:xfrm>
            <a:off x="3238500" y="5953125"/>
            <a:ext cx="2619375" cy="495300"/>
          </a:xfrm>
          <a:custGeom>
            <a:rect b="b" l="l" r="r" t="t"/>
            <a:pathLst>
              <a:path extrusionOk="0" h="495300" w="2619375">
                <a:moveTo>
                  <a:pt x="38098" y="0"/>
                </a:moveTo>
                <a:lnTo>
                  <a:pt x="2581277" y="0"/>
                </a:lnTo>
                <a:cubicBezTo>
                  <a:pt x="2602318" y="0"/>
                  <a:pt x="2619375" y="17057"/>
                  <a:pt x="2619375" y="38098"/>
                </a:cubicBezTo>
                <a:lnTo>
                  <a:pt x="2619375" y="457202"/>
                </a:lnTo>
                <a:cubicBezTo>
                  <a:pt x="2619375" y="478243"/>
                  <a:pt x="2602318" y="495300"/>
                  <a:pt x="2581277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9"/>
          <p:cNvSpPr/>
          <p:nvPr/>
        </p:nvSpPr>
        <p:spPr>
          <a:xfrm>
            <a:off x="3314700" y="6048375"/>
            <a:ext cx="304800" cy="304800"/>
          </a:xfrm>
          <a:custGeom>
            <a:rect b="b" l="l" r="r" t="t"/>
            <a:pathLst>
              <a:path extrusionOk="0" h="304800" w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9"/>
          <p:cNvSpPr/>
          <p:nvPr/>
        </p:nvSpPr>
        <p:spPr>
          <a:xfrm>
            <a:off x="3402806" y="6134100"/>
            <a:ext cx="133350" cy="133350"/>
          </a:xfrm>
          <a:custGeom>
            <a:rect b="b" l="l" r="r" t="t"/>
            <a:pathLst>
              <a:path extrusionOk="0" h="133350" w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3695700" y="6029325"/>
            <a:ext cx="13430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Logistic Regression</a:t>
            </a:r>
            <a:endParaRPr b="0" i="0" sz="1600" u="none" cap="none" strike="noStrike"/>
          </a:p>
        </p:txBody>
      </p:sp>
      <p:sp>
        <p:nvSpPr>
          <p:cNvPr id="243" name="Google Shape;243;p9"/>
          <p:cNvSpPr/>
          <p:nvPr/>
        </p:nvSpPr>
        <p:spPr>
          <a:xfrm>
            <a:off x="3695700" y="6219825"/>
            <a:ext cx="1333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Linear baseline</a:t>
            </a:r>
            <a:endParaRPr b="0" i="0" sz="1600" u="none" cap="none" strike="noStrike"/>
          </a:p>
        </p:txBody>
      </p:sp>
      <p:sp>
        <p:nvSpPr>
          <p:cNvPr id="244" name="Google Shape;244;p9"/>
          <p:cNvSpPr/>
          <p:nvPr/>
        </p:nvSpPr>
        <p:spPr>
          <a:xfrm>
            <a:off x="6176963" y="4843463"/>
            <a:ext cx="5629275" cy="1762125"/>
          </a:xfrm>
          <a:custGeom>
            <a:rect b="b" l="l" r="r" t="t"/>
            <a:pathLst>
              <a:path extrusionOk="0" h="1762125" w="5629275">
                <a:moveTo>
                  <a:pt x="76194" y="0"/>
                </a:moveTo>
                <a:lnTo>
                  <a:pt x="5553081" y="0"/>
                </a:lnTo>
                <a:cubicBezTo>
                  <a:pt x="5595133" y="0"/>
                  <a:pt x="5629275" y="34142"/>
                  <a:pt x="5629275" y="76194"/>
                </a:cubicBezTo>
                <a:lnTo>
                  <a:pt x="5629275" y="1685931"/>
                </a:lnTo>
                <a:cubicBezTo>
                  <a:pt x="5629275" y="1728012"/>
                  <a:pt x="5595162" y="1762125"/>
                  <a:pt x="5553081" y="1762125"/>
                </a:cubicBezTo>
                <a:lnTo>
                  <a:pt x="76194" y="1762125"/>
                </a:lnTo>
                <a:cubicBezTo>
                  <a:pt x="34142" y="1762125"/>
                  <a:pt x="0" y="1727983"/>
                  <a:pt x="0" y="168593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9"/>
          <p:cNvSpPr/>
          <p:nvPr/>
        </p:nvSpPr>
        <p:spPr>
          <a:xfrm>
            <a:off x="6334125" y="5000625"/>
            <a:ext cx="54006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Key Methodology Decisions</a:t>
            </a:r>
            <a:endParaRPr b="0" i="0" sz="1600" u="none" cap="none" strike="noStrike"/>
          </a:p>
        </p:txBody>
      </p:sp>
      <p:sp>
        <p:nvSpPr>
          <p:cNvPr id="246" name="Google Shape;246;p9"/>
          <p:cNvSpPr/>
          <p:nvPr/>
        </p:nvSpPr>
        <p:spPr>
          <a:xfrm>
            <a:off x="6353175" y="54197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9"/>
          <p:cNvSpPr/>
          <p:nvPr/>
        </p:nvSpPr>
        <p:spPr>
          <a:xfrm>
            <a:off x="6577013" y="5381625"/>
            <a:ext cx="39528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Stratified split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ensures balanced class distribution across all sets</a:t>
            </a:r>
            <a:endParaRPr b="0" i="0" sz="1600" u="none" cap="none" strike="noStrike"/>
          </a:p>
        </p:txBody>
      </p:sp>
      <p:sp>
        <p:nvSpPr>
          <p:cNvPr id="248" name="Google Shape;248;p9"/>
          <p:cNvSpPr/>
          <p:nvPr/>
        </p:nvSpPr>
        <p:spPr>
          <a:xfrm>
            <a:off x="6353175" y="56864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9"/>
          <p:cNvSpPr/>
          <p:nvPr/>
        </p:nvSpPr>
        <p:spPr>
          <a:xfrm>
            <a:off x="6577013" y="5648325"/>
            <a:ext cx="37719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Cross-validation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for robust hyperparameter selection</a:t>
            </a:r>
            <a:endParaRPr b="0" i="0" sz="1600" u="none" cap="none" strike="noStrike"/>
          </a:p>
        </p:txBody>
      </p:sp>
      <p:sp>
        <p:nvSpPr>
          <p:cNvPr id="250" name="Google Shape;250;p9"/>
          <p:cNvSpPr/>
          <p:nvPr/>
        </p:nvSpPr>
        <p:spPr>
          <a:xfrm>
            <a:off x="6353175" y="59531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9"/>
          <p:cNvSpPr/>
          <p:nvPr/>
        </p:nvSpPr>
        <p:spPr>
          <a:xfrm>
            <a:off x="6577013" y="5915025"/>
            <a:ext cx="37623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 set held out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until final evaluation to prevent data leakage</a:t>
            </a:r>
            <a:endParaRPr b="0" i="0" sz="1600" u="none" cap="none" strike="noStrike"/>
          </a:p>
        </p:txBody>
      </p:sp>
      <p:sp>
        <p:nvSpPr>
          <p:cNvPr id="252" name="Google Shape;252;p9"/>
          <p:cNvSpPr/>
          <p:nvPr/>
        </p:nvSpPr>
        <p:spPr>
          <a:xfrm>
            <a:off x="6353175" y="62198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9"/>
          <p:cNvSpPr/>
          <p:nvPr/>
        </p:nvSpPr>
        <p:spPr>
          <a:xfrm>
            <a:off x="6577013" y="6181725"/>
            <a:ext cx="33623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Multiple metrics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for comprehensive model assessment</a:t>
            </a:r>
            <a:endParaRPr b="0" i="0" sz="1600" u="none" cap="none" strike="noStrike"/>
          </a:p>
        </p:txBody>
      </p:sp>
      <p:sp>
        <p:nvSpPr>
          <p:cNvPr id="254" name="Google Shape;254;p9"/>
          <p:cNvSpPr/>
          <p:nvPr/>
        </p:nvSpPr>
        <p:spPr>
          <a:xfrm>
            <a:off x="244500" y="1214000"/>
            <a:ext cx="11703106" cy="1667518"/>
          </a:xfrm>
          <a:custGeom>
            <a:rect b="b" l="l" r="r" t="t"/>
            <a:pathLst>
              <a:path extrusionOk="0" h="2790825" w="5553075">
                <a:moveTo>
                  <a:pt x="76190" y="0"/>
                </a:moveTo>
                <a:lnTo>
                  <a:pt x="5476885" y="0"/>
                </a:lnTo>
                <a:cubicBezTo>
                  <a:pt x="5518964" y="0"/>
                  <a:pt x="5553075" y="34111"/>
                  <a:pt x="5553075" y="76190"/>
                </a:cubicBezTo>
                <a:lnTo>
                  <a:pt x="5553075" y="2714635"/>
                </a:lnTo>
                <a:cubicBezTo>
                  <a:pt x="5553075" y="2756714"/>
                  <a:pt x="5518964" y="2790825"/>
                  <a:pt x="5476885" y="2790825"/>
                </a:cubicBezTo>
                <a:lnTo>
                  <a:pt x="76190" y="2790825"/>
                </a:lnTo>
                <a:cubicBezTo>
                  <a:pt x="34111" y="2790825"/>
                  <a:pt x="0" y="2756714"/>
                  <a:pt x="0" y="2714635"/>
                </a:cubicBezTo>
                <a:lnTo>
                  <a:pt x="0" y="76190"/>
                </a:lnTo>
                <a:cubicBezTo>
                  <a:pt x="0" y="34111"/>
                  <a:pt x="34111" y="0"/>
                  <a:pt x="7619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9"/>
          <p:cNvSpPr/>
          <p:nvPr/>
        </p:nvSpPr>
        <p:spPr>
          <a:xfrm>
            <a:off x="244450" y="3028737"/>
            <a:ext cx="11703106" cy="1667518"/>
          </a:xfrm>
          <a:custGeom>
            <a:rect b="b" l="l" r="r" t="t"/>
            <a:pathLst>
              <a:path extrusionOk="0" h="2790825" w="5553075">
                <a:moveTo>
                  <a:pt x="76190" y="0"/>
                </a:moveTo>
                <a:lnTo>
                  <a:pt x="5476885" y="0"/>
                </a:lnTo>
                <a:cubicBezTo>
                  <a:pt x="5518964" y="0"/>
                  <a:pt x="5553075" y="34111"/>
                  <a:pt x="5553075" y="76190"/>
                </a:cubicBezTo>
                <a:lnTo>
                  <a:pt x="5553075" y="2714635"/>
                </a:lnTo>
                <a:cubicBezTo>
                  <a:pt x="5553075" y="2756714"/>
                  <a:pt x="5518964" y="2790825"/>
                  <a:pt x="5476885" y="2790825"/>
                </a:cubicBezTo>
                <a:lnTo>
                  <a:pt x="76190" y="2790825"/>
                </a:lnTo>
                <a:cubicBezTo>
                  <a:pt x="34111" y="2790825"/>
                  <a:pt x="0" y="2756714"/>
                  <a:pt x="0" y="2714635"/>
                </a:cubicBezTo>
                <a:lnTo>
                  <a:pt x="0" y="76190"/>
                </a:lnTo>
                <a:cubicBezTo>
                  <a:pt x="0" y="34111"/>
                  <a:pt x="34111" y="0"/>
                  <a:pt x="7619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9"/>
          <p:cNvSpPr/>
          <p:nvPr/>
        </p:nvSpPr>
        <p:spPr>
          <a:xfrm rot="5400000">
            <a:off x="5981688" y="2851488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Performance</a:t>
            </a:r>
            <a:endParaRPr b="0" i="0" sz="1600" u="none" cap="none" strike="noStrike"/>
          </a:p>
        </p:txBody>
      </p:sp>
      <p:sp>
        <p:nvSpPr>
          <p:cNvPr id="263" name="Google Shape;263;p10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Pre-Tuning</a:t>
            </a: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 Results &amp; Comparison</a:t>
            </a:r>
            <a:endParaRPr b="0" i="0" sz="1600" u="none" cap="none" strike="noStrike"/>
          </a:p>
        </p:txBody>
      </p:sp>
      <p:sp>
        <p:nvSpPr>
          <p:cNvPr id="264" name="Google Shape;264;p10"/>
          <p:cNvSpPr/>
          <p:nvPr/>
        </p:nvSpPr>
        <p:spPr>
          <a:xfrm>
            <a:off x="385763" y="1262063"/>
            <a:ext cx="5591175" cy="4352925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500063" y="1419225"/>
            <a:ext cx="53625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Model Performance Radar (Zoomed)</a:t>
            </a:r>
            <a:endParaRPr b="0" i="0" sz="1600" u="none" cap="none" strike="noStrike"/>
          </a:p>
        </p:txBody>
      </p:sp>
      <p:sp>
        <p:nvSpPr>
          <p:cNvPr id="266" name="Google Shape;266;p10"/>
          <p:cNvSpPr/>
          <p:nvPr/>
        </p:nvSpPr>
        <p:spPr>
          <a:xfrm>
            <a:off x="6205526" y="1264438"/>
            <a:ext cx="5591175" cy="4352925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6372225" y="1419225"/>
            <a:ext cx="53625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Validation Metrics Summary</a:t>
            </a:r>
            <a:endParaRPr b="0" i="0" sz="1600" u="none" cap="none" strike="noStrike"/>
          </a:p>
        </p:txBody>
      </p:sp>
      <p:sp>
        <p:nvSpPr>
          <p:cNvPr id="268" name="Google Shape;268;p10"/>
          <p:cNvSpPr/>
          <p:nvPr/>
        </p:nvSpPr>
        <p:spPr>
          <a:xfrm>
            <a:off x="6372225" y="2085975"/>
            <a:ext cx="5257800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0"/>
          <p:cNvSpPr/>
          <p:nvPr/>
        </p:nvSpPr>
        <p:spPr>
          <a:xfrm>
            <a:off x="6372225" y="2085975"/>
            <a:ext cx="38100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8A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6505575" y="2219325"/>
            <a:ext cx="1190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endParaRPr b="0" i="0" sz="1600" u="none" cap="none" strike="noStrike"/>
          </a:p>
        </p:txBody>
      </p:sp>
      <p:sp>
        <p:nvSpPr>
          <p:cNvPr id="271" name="Google Shape;271;p10"/>
          <p:cNvSpPr/>
          <p:nvPr/>
        </p:nvSpPr>
        <p:spPr>
          <a:xfrm>
            <a:off x="10975479" y="2200275"/>
            <a:ext cx="638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96.</a:t>
            </a:r>
            <a:r>
              <a:rPr b="1" lang="en-US" sz="1500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1</a:t>
            </a:r>
            <a:r>
              <a:rPr b="1" i="0" lang="en-US" sz="1500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C88A42"/>
              </a:solidFill>
            </a:endParaRPr>
          </a:p>
        </p:txBody>
      </p:sp>
      <p:sp>
        <p:nvSpPr>
          <p:cNvPr id="272" name="Google Shape;272;p10"/>
          <p:cNvSpPr/>
          <p:nvPr/>
        </p:nvSpPr>
        <p:spPr>
          <a:xfrm>
            <a:off x="6505575" y="2505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97.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73" name="Google Shape;273;p10"/>
          <p:cNvSpPr/>
          <p:nvPr/>
        </p:nvSpPr>
        <p:spPr>
          <a:xfrm>
            <a:off x="7777162" y="2505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93.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74" name="Google Shape;274;p10"/>
          <p:cNvSpPr/>
          <p:nvPr/>
        </p:nvSpPr>
        <p:spPr>
          <a:xfrm>
            <a:off x="9048750" y="2505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95.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75" name="Google Shape;275;p10"/>
          <p:cNvSpPr/>
          <p:nvPr/>
        </p:nvSpPr>
        <p:spPr>
          <a:xfrm>
            <a:off x="10196776" y="2505075"/>
            <a:ext cx="1380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99.4%</a:t>
            </a:r>
            <a:endParaRPr b="0" i="0" sz="1600" u="none" cap="none" strike="noStrike"/>
          </a:p>
        </p:txBody>
      </p:sp>
      <p:sp>
        <p:nvSpPr>
          <p:cNvPr id="276" name="Google Shape;276;p10"/>
          <p:cNvSpPr/>
          <p:nvPr/>
        </p:nvSpPr>
        <p:spPr>
          <a:xfrm>
            <a:off x="6372225" y="2847975"/>
            <a:ext cx="5257800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0"/>
          <p:cNvSpPr/>
          <p:nvPr/>
        </p:nvSpPr>
        <p:spPr>
          <a:xfrm>
            <a:off x="6372225" y="2847975"/>
            <a:ext cx="38100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0"/>
          <p:cNvSpPr/>
          <p:nvPr/>
        </p:nvSpPr>
        <p:spPr>
          <a:xfrm>
            <a:off x="6505575" y="2981325"/>
            <a:ext cx="1076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Decision Tree</a:t>
            </a:r>
            <a:endParaRPr b="0" i="0" sz="1600" u="none" cap="none" strike="noStrike"/>
          </a:p>
        </p:txBody>
      </p:sp>
      <p:sp>
        <p:nvSpPr>
          <p:cNvPr id="279" name="Google Shape;279;p10"/>
          <p:cNvSpPr/>
          <p:nvPr/>
        </p:nvSpPr>
        <p:spPr>
          <a:xfrm>
            <a:off x="10975479" y="2962275"/>
            <a:ext cx="638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94.</a:t>
            </a: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5</a:t>
            </a: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C8A97E"/>
              </a:solidFill>
            </a:endParaRPr>
          </a:p>
        </p:txBody>
      </p:sp>
      <p:sp>
        <p:nvSpPr>
          <p:cNvPr id="280" name="Google Shape;280;p10"/>
          <p:cNvSpPr/>
          <p:nvPr/>
        </p:nvSpPr>
        <p:spPr>
          <a:xfrm>
            <a:off x="6505575" y="3267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93.5%</a:t>
            </a:r>
            <a:endParaRPr b="0" i="0" sz="1600" u="none" cap="none" strike="noStrike"/>
          </a:p>
        </p:txBody>
      </p:sp>
      <p:sp>
        <p:nvSpPr>
          <p:cNvPr id="281" name="Google Shape;281;p10"/>
          <p:cNvSpPr/>
          <p:nvPr/>
        </p:nvSpPr>
        <p:spPr>
          <a:xfrm>
            <a:off x="7777162" y="3267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94.1%</a:t>
            </a:r>
            <a:endParaRPr b="0" i="0" sz="1600" u="none" cap="none" strike="noStrike"/>
          </a:p>
        </p:txBody>
      </p:sp>
      <p:sp>
        <p:nvSpPr>
          <p:cNvPr id="282" name="Google Shape;282;p10"/>
          <p:cNvSpPr/>
          <p:nvPr/>
        </p:nvSpPr>
        <p:spPr>
          <a:xfrm>
            <a:off x="9048750" y="3267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93.8%</a:t>
            </a:r>
            <a:endParaRPr b="0" i="0" sz="1600" u="none" cap="none" strike="noStrike"/>
          </a:p>
        </p:txBody>
      </p:sp>
      <p:sp>
        <p:nvSpPr>
          <p:cNvPr id="283" name="Google Shape;283;p10"/>
          <p:cNvSpPr/>
          <p:nvPr/>
        </p:nvSpPr>
        <p:spPr>
          <a:xfrm>
            <a:off x="10196776" y="3267075"/>
            <a:ext cx="1380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94.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84" name="Google Shape;284;p10"/>
          <p:cNvSpPr/>
          <p:nvPr/>
        </p:nvSpPr>
        <p:spPr>
          <a:xfrm>
            <a:off x="6372225" y="3609975"/>
            <a:ext cx="5257800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0"/>
          <p:cNvSpPr/>
          <p:nvPr/>
        </p:nvSpPr>
        <p:spPr>
          <a:xfrm>
            <a:off x="6372225" y="3609975"/>
            <a:ext cx="38100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0"/>
          <p:cNvSpPr/>
          <p:nvPr/>
        </p:nvSpPr>
        <p:spPr>
          <a:xfrm>
            <a:off x="6505575" y="3743325"/>
            <a:ext cx="409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KNN</a:t>
            </a:r>
            <a:endParaRPr b="0" i="0" sz="1600" u="none" cap="none" strike="noStrike"/>
          </a:p>
        </p:txBody>
      </p:sp>
      <p:sp>
        <p:nvSpPr>
          <p:cNvPr id="287" name="Google Shape;287;p10"/>
          <p:cNvSpPr/>
          <p:nvPr/>
        </p:nvSpPr>
        <p:spPr>
          <a:xfrm>
            <a:off x="10975479" y="3724275"/>
            <a:ext cx="638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93.8%</a:t>
            </a:r>
            <a:endParaRPr b="0" i="0" sz="1600" u="none" cap="none" strike="noStrike">
              <a:solidFill>
                <a:srgbClr val="4A6C8C"/>
              </a:solidFill>
            </a:endParaRPr>
          </a:p>
        </p:txBody>
      </p:sp>
      <p:sp>
        <p:nvSpPr>
          <p:cNvPr id="288" name="Google Shape;288;p10"/>
          <p:cNvSpPr/>
          <p:nvPr/>
        </p:nvSpPr>
        <p:spPr>
          <a:xfrm>
            <a:off x="6505575" y="4029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94.7%</a:t>
            </a:r>
            <a:endParaRPr b="0" i="0" sz="1600" u="none" cap="none" strike="noStrike"/>
          </a:p>
        </p:txBody>
      </p:sp>
      <p:sp>
        <p:nvSpPr>
          <p:cNvPr id="289" name="Google Shape;289;p10"/>
          <p:cNvSpPr/>
          <p:nvPr/>
        </p:nvSpPr>
        <p:spPr>
          <a:xfrm>
            <a:off x="7777162" y="4029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90.6%</a:t>
            </a:r>
            <a:endParaRPr b="0" i="0" sz="1600" u="none" cap="none" strike="noStrike"/>
          </a:p>
        </p:txBody>
      </p:sp>
      <p:sp>
        <p:nvSpPr>
          <p:cNvPr id="290" name="Google Shape;290;p10"/>
          <p:cNvSpPr/>
          <p:nvPr/>
        </p:nvSpPr>
        <p:spPr>
          <a:xfrm>
            <a:off x="9048750" y="4029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92.6%</a:t>
            </a:r>
            <a:endParaRPr b="0" i="0" sz="1600" u="none" cap="none" strike="noStrike"/>
          </a:p>
        </p:txBody>
      </p:sp>
      <p:sp>
        <p:nvSpPr>
          <p:cNvPr id="291" name="Google Shape;291;p10"/>
          <p:cNvSpPr/>
          <p:nvPr/>
        </p:nvSpPr>
        <p:spPr>
          <a:xfrm>
            <a:off x="10196776" y="4029075"/>
            <a:ext cx="1380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97.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92" name="Google Shape;292;p10"/>
          <p:cNvSpPr/>
          <p:nvPr/>
        </p:nvSpPr>
        <p:spPr>
          <a:xfrm>
            <a:off x="6372225" y="4371975"/>
            <a:ext cx="5257800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0"/>
          <p:cNvSpPr/>
          <p:nvPr/>
        </p:nvSpPr>
        <p:spPr>
          <a:xfrm>
            <a:off x="6372225" y="4371975"/>
            <a:ext cx="38100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0"/>
          <p:cNvSpPr/>
          <p:nvPr/>
        </p:nvSpPr>
        <p:spPr>
          <a:xfrm>
            <a:off x="6505575" y="4505325"/>
            <a:ext cx="153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Logistic Regression</a:t>
            </a:r>
            <a:endParaRPr b="0" i="0" sz="1600" u="none" cap="none" strike="noStrike"/>
          </a:p>
        </p:txBody>
      </p:sp>
      <p:sp>
        <p:nvSpPr>
          <p:cNvPr id="295" name="Google Shape;295;p10"/>
          <p:cNvSpPr/>
          <p:nvPr/>
        </p:nvSpPr>
        <p:spPr>
          <a:xfrm>
            <a:off x="10975479" y="4486275"/>
            <a:ext cx="638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788A9C"/>
                </a:solidFill>
                <a:latin typeface="Noto Sans SC"/>
                <a:ea typeface="Noto Sans SC"/>
                <a:cs typeface="Noto Sans SC"/>
                <a:sym typeface="Noto Sans SC"/>
              </a:rPr>
              <a:t>89</a:t>
            </a:r>
            <a:r>
              <a:rPr b="1" i="0" lang="en-US" sz="1500" u="none" cap="none" strike="noStrike">
                <a:solidFill>
                  <a:srgbClr val="788A9C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00">
                <a:solidFill>
                  <a:srgbClr val="788A9C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i="0" lang="en-US" sz="1500" u="none" cap="none" strike="noStrike">
                <a:solidFill>
                  <a:srgbClr val="788A9C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/>
          </a:p>
        </p:txBody>
      </p:sp>
      <p:sp>
        <p:nvSpPr>
          <p:cNvPr id="296" name="Google Shape;296;p10"/>
          <p:cNvSpPr/>
          <p:nvPr/>
        </p:nvSpPr>
        <p:spPr>
          <a:xfrm>
            <a:off x="6505575" y="4791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88.3%</a:t>
            </a:r>
            <a:endParaRPr b="0" i="0" sz="1600" u="none" cap="none" strike="noStrike"/>
          </a:p>
        </p:txBody>
      </p:sp>
      <p:sp>
        <p:nvSpPr>
          <p:cNvPr id="297" name="Google Shape;297;p10"/>
          <p:cNvSpPr/>
          <p:nvPr/>
        </p:nvSpPr>
        <p:spPr>
          <a:xfrm>
            <a:off x="7777162" y="4791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88.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98" name="Google Shape;298;p10"/>
          <p:cNvSpPr/>
          <p:nvPr/>
        </p:nvSpPr>
        <p:spPr>
          <a:xfrm>
            <a:off x="9048750" y="4791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88.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99" name="Google Shape;299;p10"/>
          <p:cNvSpPr/>
          <p:nvPr/>
        </p:nvSpPr>
        <p:spPr>
          <a:xfrm>
            <a:off x="10196776" y="4791075"/>
            <a:ext cx="1380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96.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00" name="Google Shape;300;p10"/>
          <p:cNvSpPr/>
          <p:nvPr/>
        </p:nvSpPr>
        <p:spPr>
          <a:xfrm>
            <a:off x="385763" y="5776913"/>
            <a:ext cx="11420475" cy="695325"/>
          </a:xfrm>
          <a:custGeom>
            <a:rect b="b" l="l" r="r" t="t"/>
            <a:pathLst>
              <a:path extrusionOk="0" h="695325" w="11420475">
                <a:moveTo>
                  <a:pt x="76201" y="0"/>
                </a:moveTo>
                <a:lnTo>
                  <a:pt x="11344274" y="0"/>
                </a:lnTo>
                <a:cubicBezTo>
                  <a:pt x="11386359" y="0"/>
                  <a:pt x="11420475" y="34116"/>
                  <a:pt x="11420475" y="76201"/>
                </a:cubicBezTo>
                <a:lnTo>
                  <a:pt x="11420475" y="619124"/>
                </a:lnTo>
                <a:cubicBezTo>
                  <a:pt x="11420475" y="661209"/>
                  <a:pt x="11386359" y="695325"/>
                  <a:pt x="1134427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0"/>
          <p:cNvSpPr/>
          <p:nvPr/>
        </p:nvSpPr>
        <p:spPr>
          <a:xfrm>
            <a:off x="523875" y="5934075"/>
            <a:ext cx="152400" cy="152400"/>
          </a:xfrm>
          <a:custGeom>
            <a:rect b="b" l="l" r="r" t="t"/>
            <a:pathLst>
              <a:path extrusionOk="0" h="152400" w="152400">
                <a:moveTo>
                  <a:pt x="42952" y="0"/>
                </a:moveTo>
                <a:lnTo>
                  <a:pt x="109627" y="0"/>
                </a:lnTo>
                <a:cubicBezTo>
                  <a:pt x="117515" y="0"/>
                  <a:pt x="123944" y="6489"/>
                  <a:pt x="123646" y="14347"/>
                </a:cubicBezTo>
                <a:cubicBezTo>
                  <a:pt x="123587" y="15925"/>
                  <a:pt x="123527" y="17502"/>
                  <a:pt x="123438" y="19050"/>
                </a:cubicBezTo>
                <a:lnTo>
                  <a:pt x="138202" y="19050"/>
                </a:lnTo>
                <a:cubicBezTo>
                  <a:pt x="145971" y="19050"/>
                  <a:pt x="152817" y="25479"/>
                  <a:pt x="152221" y="33873"/>
                </a:cubicBezTo>
                <a:cubicBezTo>
                  <a:pt x="149989" y="64740"/>
                  <a:pt x="134213" y="81707"/>
                  <a:pt x="117098" y="90577"/>
                </a:cubicBezTo>
                <a:cubicBezTo>
                  <a:pt x="112395" y="93018"/>
                  <a:pt x="107603" y="94833"/>
                  <a:pt x="103049" y="96173"/>
                </a:cubicBezTo>
                <a:cubicBezTo>
                  <a:pt x="97036" y="104686"/>
                  <a:pt x="90785" y="109180"/>
                  <a:pt x="85814" y="111591"/>
                </a:cubicBezTo>
                <a:lnTo>
                  <a:pt x="85814" y="133350"/>
                </a:lnTo>
                <a:lnTo>
                  <a:pt x="104864" y="133350"/>
                </a:lnTo>
                <a:cubicBezTo>
                  <a:pt x="110133" y="133350"/>
                  <a:pt x="114389" y="137606"/>
                  <a:pt x="114389" y="142875"/>
                </a:cubicBezTo>
                <a:cubicBezTo>
                  <a:pt x="114389" y="148144"/>
                  <a:pt x="110133" y="152400"/>
                  <a:pt x="104864" y="152400"/>
                </a:cubicBezTo>
                <a:lnTo>
                  <a:pt x="47714" y="152400"/>
                </a:lnTo>
                <a:cubicBezTo>
                  <a:pt x="42446" y="152400"/>
                  <a:pt x="38189" y="148144"/>
                  <a:pt x="38189" y="142875"/>
                </a:cubicBezTo>
                <a:cubicBezTo>
                  <a:pt x="38189" y="137606"/>
                  <a:pt x="42446" y="133350"/>
                  <a:pt x="47714" y="133350"/>
                </a:cubicBezTo>
                <a:lnTo>
                  <a:pt x="66764" y="133350"/>
                </a:lnTo>
                <a:lnTo>
                  <a:pt x="66764" y="111591"/>
                </a:lnTo>
                <a:cubicBezTo>
                  <a:pt x="62002" y="109299"/>
                  <a:pt x="56078" y="105043"/>
                  <a:pt x="50304" y="97215"/>
                </a:cubicBezTo>
                <a:cubicBezTo>
                  <a:pt x="44827" y="95786"/>
                  <a:pt x="38874" y="93613"/>
                  <a:pt x="33070" y="90339"/>
                </a:cubicBezTo>
                <a:cubicBezTo>
                  <a:pt x="16966" y="81320"/>
                  <a:pt x="2441" y="64324"/>
                  <a:pt x="357" y="33814"/>
                </a:cubicBezTo>
                <a:cubicBezTo>
                  <a:pt x="-208" y="25450"/>
                  <a:pt x="6608" y="19020"/>
                  <a:pt x="14377" y="19020"/>
                </a:cubicBezTo>
                <a:lnTo>
                  <a:pt x="29141" y="19020"/>
                </a:lnTo>
                <a:cubicBezTo>
                  <a:pt x="29051" y="17472"/>
                  <a:pt x="28992" y="15925"/>
                  <a:pt x="28932" y="14317"/>
                </a:cubicBezTo>
                <a:cubicBezTo>
                  <a:pt x="28635" y="6429"/>
                  <a:pt x="35064" y="-30"/>
                  <a:pt x="42952" y="-30"/>
                </a:cubicBezTo>
                <a:close/>
                <a:moveTo>
                  <a:pt x="30212" y="33338"/>
                </a:moveTo>
                <a:lnTo>
                  <a:pt x="14615" y="33338"/>
                </a:lnTo>
                <a:cubicBezTo>
                  <a:pt x="16460" y="58549"/>
                  <a:pt x="28039" y="71170"/>
                  <a:pt x="39975" y="77867"/>
                </a:cubicBezTo>
                <a:cubicBezTo>
                  <a:pt x="35689" y="66764"/>
                  <a:pt x="32147" y="52268"/>
                  <a:pt x="30212" y="33338"/>
                </a:cubicBezTo>
                <a:close/>
                <a:moveTo>
                  <a:pt x="113109" y="76438"/>
                </a:moveTo>
                <a:cubicBezTo>
                  <a:pt x="125164" y="69354"/>
                  <a:pt x="136059" y="56763"/>
                  <a:pt x="137904" y="33338"/>
                </a:cubicBezTo>
                <a:lnTo>
                  <a:pt x="122337" y="33338"/>
                </a:lnTo>
                <a:cubicBezTo>
                  <a:pt x="120491" y="51465"/>
                  <a:pt x="117157" y="65544"/>
                  <a:pt x="113109" y="76438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0"/>
          <p:cNvSpPr/>
          <p:nvPr/>
        </p:nvSpPr>
        <p:spPr>
          <a:xfrm>
            <a:off x="752475" y="5895975"/>
            <a:ext cx="11010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Finding: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Random Forest dominates across all metrics with 96.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 accuracy and AUC of 99.4%, indicating strong discriminative power and robust performance. On the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other hand, in this pre-selection of model training, Logistic Regression gets outperformed from the other more complex models.</a:t>
            </a:r>
            <a:endParaRPr b="0" i="0" sz="1600" u="none" cap="none" strike="noStrike"/>
          </a:p>
        </p:txBody>
      </p:sp>
      <p:pic>
        <p:nvPicPr>
          <p:cNvPr id="303" name="Google Shape;303;p10"/>
          <p:cNvPicPr preferRelativeResize="0"/>
          <p:nvPr/>
        </p:nvPicPr>
        <p:blipFill rotWithShape="1">
          <a:blip r:embed="rId3">
            <a:alphaModFix/>
          </a:blip>
          <a:srcRect b="0" l="0" r="30886" t="7986"/>
          <a:stretch/>
        </p:blipFill>
        <p:spPr>
          <a:xfrm>
            <a:off x="727525" y="1690625"/>
            <a:ext cx="4907677" cy="3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0"/>
          <p:cNvSpPr/>
          <p:nvPr/>
        </p:nvSpPr>
        <p:spPr>
          <a:xfrm>
            <a:off x="10975475" y="1809752"/>
            <a:ext cx="951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C8A97E"/>
                </a:solidFill>
              </a:rPr>
              <a:t>Accuracy</a:t>
            </a:r>
            <a:endParaRPr b="0" i="0" sz="1300" u="none" cap="none" strike="noStrike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1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Final Evaluation</a:t>
            </a:r>
            <a:endParaRPr b="0" i="0" sz="1600" u="none" cap="none" strike="noStrike"/>
          </a:p>
        </p:txBody>
      </p:sp>
      <p:sp>
        <p:nvSpPr>
          <p:cNvPr id="311" name="Google Shape;311;p1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T</a:t>
            </a: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uned Test</a:t>
            </a: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 </a:t>
            </a: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Results &amp; Comparison</a:t>
            </a:r>
            <a:endParaRPr b="0" i="0" sz="1600" u="none" cap="none" strike="noStrike"/>
          </a:p>
        </p:txBody>
      </p:sp>
      <p:sp>
        <p:nvSpPr>
          <p:cNvPr id="312" name="Google Shape;312;p11"/>
          <p:cNvSpPr/>
          <p:nvPr/>
        </p:nvSpPr>
        <p:spPr>
          <a:xfrm>
            <a:off x="386588" y="1442550"/>
            <a:ext cx="3690175" cy="3602831"/>
          </a:xfrm>
          <a:custGeom>
            <a:rect b="b" l="l" r="r" t="t"/>
            <a:pathLst>
              <a:path extrusionOk="0" h="4048125" w="5591175">
                <a:moveTo>
                  <a:pt x="76186" y="0"/>
                </a:moveTo>
                <a:lnTo>
                  <a:pt x="5514989" y="0"/>
                </a:lnTo>
                <a:cubicBezTo>
                  <a:pt x="5557037" y="0"/>
                  <a:pt x="5591175" y="34138"/>
                  <a:pt x="5591175" y="76186"/>
                </a:cubicBezTo>
                <a:lnTo>
                  <a:pt x="5591175" y="3971939"/>
                </a:lnTo>
                <a:cubicBezTo>
                  <a:pt x="5591175" y="4014015"/>
                  <a:pt x="5557065" y="4048125"/>
                  <a:pt x="5514989" y="4048125"/>
                </a:cubicBezTo>
                <a:lnTo>
                  <a:pt x="76186" y="4048125"/>
                </a:lnTo>
                <a:cubicBezTo>
                  <a:pt x="34138" y="4048125"/>
                  <a:pt x="0" y="4013987"/>
                  <a:pt x="0" y="3971939"/>
                </a:cubicBezTo>
                <a:lnTo>
                  <a:pt x="0" y="76186"/>
                </a:lnTo>
                <a:cubicBezTo>
                  <a:pt x="0" y="34138"/>
                  <a:pt x="34138" y="0"/>
                  <a:pt x="76186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1"/>
          <p:cNvSpPr/>
          <p:nvPr/>
        </p:nvSpPr>
        <p:spPr>
          <a:xfrm>
            <a:off x="768020" y="1517625"/>
            <a:ext cx="3009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Test Performance Radar</a:t>
            </a:r>
            <a:endParaRPr b="0" i="0" sz="1600" u="none" cap="none" strike="noStrike"/>
          </a:p>
        </p:txBody>
      </p:sp>
      <p:sp>
        <p:nvSpPr>
          <p:cNvPr id="314" name="Google Shape;314;p11"/>
          <p:cNvSpPr/>
          <p:nvPr/>
        </p:nvSpPr>
        <p:spPr>
          <a:xfrm>
            <a:off x="7464225" y="1442556"/>
            <a:ext cx="4333161" cy="3602831"/>
          </a:xfrm>
          <a:custGeom>
            <a:rect b="b" l="l" r="r" t="t"/>
            <a:pathLst>
              <a:path extrusionOk="0" h="4048125" w="5591175">
                <a:moveTo>
                  <a:pt x="76186" y="0"/>
                </a:moveTo>
                <a:lnTo>
                  <a:pt x="5514989" y="0"/>
                </a:lnTo>
                <a:cubicBezTo>
                  <a:pt x="5557037" y="0"/>
                  <a:pt x="5591175" y="34138"/>
                  <a:pt x="5591175" y="76186"/>
                </a:cubicBezTo>
                <a:lnTo>
                  <a:pt x="5591175" y="3971939"/>
                </a:lnTo>
                <a:cubicBezTo>
                  <a:pt x="5591175" y="4014015"/>
                  <a:pt x="5557065" y="4048125"/>
                  <a:pt x="5514989" y="4048125"/>
                </a:cubicBezTo>
                <a:lnTo>
                  <a:pt x="76186" y="4048125"/>
                </a:lnTo>
                <a:cubicBezTo>
                  <a:pt x="34138" y="4048125"/>
                  <a:pt x="0" y="4013987"/>
                  <a:pt x="0" y="3971939"/>
                </a:cubicBezTo>
                <a:lnTo>
                  <a:pt x="0" y="76186"/>
                </a:lnTo>
                <a:cubicBezTo>
                  <a:pt x="0" y="34138"/>
                  <a:pt x="34138" y="0"/>
                  <a:pt x="76186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1"/>
          <p:cNvSpPr/>
          <p:nvPr/>
        </p:nvSpPr>
        <p:spPr>
          <a:xfrm>
            <a:off x="8006008" y="1574775"/>
            <a:ext cx="3249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Random Forest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1350">
                <a:solidFill>
                  <a:srgbClr val="C8A97E"/>
                </a:solidFill>
              </a:rPr>
              <a:t>Point Percentage 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Delta</a:t>
            </a:r>
            <a:endParaRPr b="0" i="0" sz="1600" u="none" cap="none" strike="noStrike"/>
          </a:p>
        </p:txBody>
      </p:sp>
      <p:sp>
        <p:nvSpPr>
          <p:cNvPr id="316" name="Google Shape;316;p11"/>
          <p:cNvSpPr/>
          <p:nvPr/>
        </p:nvSpPr>
        <p:spPr>
          <a:xfrm>
            <a:off x="387401" y="5290938"/>
            <a:ext cx="3695700" cy="1000125"/>
          </a:xfrm>
          <a:custGeom>
            <a:rect b="b" l="l" r="r" t="t"/>
            <a:pathLst>
              <a:path extrusionOk="0" h="1000125" w="3695700">
                <a:moveTo>
                  <a:pt x="76200" y="0"/>
                </a:moveTo>
                <a:lnTo>
                  <a:pt x="3619500" y="0"/>
                </a:lnTo>
                <a:cubicBezTo>
                  <a:pt x="3661584" y="0"/>
                  <a:pt x="3695700" y="34116"/>
                  <a:pt x="3695700" y="76200"/>
                </a:cubicBezTo>
                <a:lnTo>
                  <a:pt x="3695700" y="923925"/>
                </a:lnTo>
                <a:cubicBezTo>
                  <a:pt x="3695700" y="966009"/>
                  <a:pt x="3661584" y="1000125"/>
                  <a:pt x="3619500" y="1000125"/>
                </a:cubicBezTo>
                <a:lnTo>
                  <a:pt x="76200" y="1000125"/>
                </a:lnTo>
                <a:cubicBezTo>
                  <a:pt x="34116" y="1000125"/>
                  <a:pt x="0" y="966009"/>
                  <a:pt x="0" y="9239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1"/>
          <p:cNvSpPr/>
          <p:nvPr/>
        </p:nvSpPr>
        <p:spPr>
          <a:xfrm>
            <a:off x="544563" y="5448100"/>
            <a:ext cx="3457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Performance</a:t>
            </a:r>
            <a:r>
              <a:rPr b="1" lang="en-US" sz="1200">
                <a:solidFill>
                  <a:srgbClr val="C8A97E"/>
                </a:solidFill>
              </a:rPr>
              <a:t> </a:t>
            </a: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  <a:endParaRPr b="0" i="0" sz="1600" u="none" cap="none" strike="noStrike"/>
          </a:p>
        </p:txBody>
      </p:sp>
      <p:sp>
        <p:nvSpPr>
          <p:cNvPr id="318" name="Google Shape;318;p11"/>
          <p:cNvSpPr/>
          <p:nvPr/>
        </p:nvSpPr>
        <p:spPr>
          <a:xfrm>
            <a:off x="544563" y="5752900"/>
            <a:ext cx="344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Validation-to-test deltas are very small, suggesting that the model probably didn’t overfit.</a:t>
            </a:r>
            <a:endParaRPr b="0" i="0" sz="1600" u="none" cap="none" strike="noStrike"/>
          </a:p>
        </p:txBody>
      </p:sp>
      <p:sp>
        <p:nvSpPr>
          <p:cNvPr id="319" name="Google Shape;319;p11"/>
          <p:cNvSpPr/>
          <p:nvPr/>
        </p:nvSpPr>
        <p:spPr>
          <a:xfrm>
            <a:off x="4248150" y="5290938"/>
            <a:ext cx="3695700" cy="1000125"/>
          </a:xfrm>
          <a:custGeom>
            <a:rect b="b" l="l" r="r" t="t"/>
            <a:pathLst>
              <a:path extrusionOk="0" h="1000125" w="3695700">
                <a:moveTo>
                  <a:pt x="76200" y="0"/>
                </a:moveTo>
                <a:lnTo>
                  <a:pt x="3619500" y="0"/>
                </a:lnTo>
                <a:cubicBezTo>
                  <a:pt x="3661584" y="0"/>
                  <a:pt x="3695700" y="34116"/>
                  <a:pt x="3695700" y="76200"/>
                </a:cubicBezTo>
                <a:lnTo>
                  <a:pt x="3695700" y="923925"/>
                </a:lnTo>
                <a:cubicBezTo>
                  <a:pt x="3695700" y="966009"/>
                  <a:pt x="3661584" y="1000125"/>
                  <a:pt x="3619500" y="1000125"/>
                </a:cubicBezTo>
                <a:lnTo>
                  <a:pt x="76200" y="1000125"/>
                </a:lnTo>
                <a:cubicBezTo>
                  <a:pt x="34116" y="1000125"/>
                  <a:pt x="0" y="966009"/>
                  <a:pt x="0" y="9239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1"/>
          <p:cNvSpPr/>
          <p:nvPr/>
        </p:nvSpPr>
        <p:spPr>
          <a:xfrm>
            <a:off x="4405313" y="5448100"/>
            <a:ext cx="3457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Best Model</a:t>
            </a:r>
            <a:endParaRPr b="0" i="0" sz="1600" u="none" cap="none" strike="noStrike"/>
          </a:p>
        </p:txBody>
      </p:sp>
      <p:sp>
        <p:nvSpPr>
          <p:cNvPr id="321" name="Google Shape;321;p11"/>
          <p:cNvSpPr/>
          <p:nvPr/>
        </p:nvSpPr>
        <p:spPr>
          <a:xfrm>
            <a:off x="4405313" y="5752900"/>
            <a:ext cx="344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maintains lead with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96.3%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accuracy, though margin over the Decision Tree (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95.2% -&gt; -1.1%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) is minimal.</a:t>
            </a:r>
            <a:endParaRPr b="0" i="0" sz="1600" u="none" cap="none" strike="noStrike"/>
          </a:p>
        </p:txBody>
      </p:sp>
      <p:sp>
        <p:nvSpPr>
          <p:cNvPr id="322" name="Google Shape;322;p11"/>
          <p:cNvSpPr/>
          <p:nvPr/>
        </p:nvSpPr>
        <p:spPr>
          <a:xfrm>
            <a:off x="8108901" y="5290938"/>
            <a:ext cx="3695700" cy="1000125"/>
          </a:xfrm>
          <a:custGeom>
            <a:rect b="b" l="l" r="r" t="t"/>
            <a:pathLst>
              <a:path extrusionOk="0" h="1000125" w="3695700">
                <a:moveTo>
                  <a:pt x="76200" y="0"/>
                </a:moveTo>
                <a:lnTo>
                  <a:pt x="3619500" y="0"/>
                </a:lnTo>
                <a:cubicBezTo>
                  <a:pt x="3661584" y="0"/>
                  <a:pt x="3695700" y="34116"/>
                  <a:pt x="3695700" y="76200"/>
                </a:cubicBezTo>
                <a:lnTo>
                  <a:pt x="3695700" y="923925"/>
                </a:lnTo>
                <a:cubicBezTo>
                  <a:pt x="3695700" y="966009"/>
                  <a:pt x="3661584" y="1000125"/>
                  <a:pt x="3619500" y="1000125"/>
                </a:cubicBezTo>
                <a:lnTo>
                  <a:pt x="76200" y="1000125"/>
                </a:lnTo>
                <a:cubicBezTo>
                  <a:pt x="34116" y="1000125"/>
                  <a:pt x="0" y="966009"/>
                  <a:pt x="0" y="9239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1"/>
          <p:cNvSpPr/>
          <p:nvPr/>
        </p:nvSpPr>
        <p:spPr>
          <a:xfrm>
            <a:off x="8266064" y="5448100"/>
            <a:ext cx="3457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Generalization Concern</a:t>
            </a:r>
            <a:endParaRPr b="0" i="0" sz="1600" u="none" cap="none" strike="noStrike"/>
          </a:p>
        </p:txBody>
      </p:sp>
      <p:sp>
        <p:nvSpPr>
          <p:cNvPr id="324" name="Google Shape;324;p11"/>
          <p:cNvSpPr/>
          <p:nvPr/>
        </p:nvSpPr>
        <p:spPr>
          <a:xfrm>
            <a:off x="8266064" y="5752900"/>
            <a:ext cx="344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Main risk is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real-world drift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(seasonality, policy/operations changes, survey-response bias) → monitor &amp; retrain.</a:t>
            </a:r>
            <a:endParaRPr b="0" i="0" sz="1600" u="none" cap="none" strike="noStrike"/>
          </a:p>
        </p:txBody>
      </p:sp>
      <p:sp>
        <p:nvSpPr>
          <p:cNvPr id="325" name="Google Shape;325;p11"/>
          <p:cNvSpPr/>
          <p:nvPr/>
        </p:nvSpPr>
        <p:spPr>
          <a:xfrm>
            <a:off x="4211950" y="1459925"/>
            <a:ext cx="3117080" cy="3602045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1"/>
          <p:cNvSpPr/>
          <p:nvPr/>
        </p:nvSpPr>
        <p:spPr>
          <a:xfrm>
            <a:off x="4331508" y="1591750"/>
            <a:ext cx="28857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Test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Metrics Summary</a:t>
            </a:r>
            <a:endParaRPr b="0" i="0" sz="1600" u="none" cap="none" strike="noStrike"/>
          </a:p>
        </p:txBody>
      </p:sp>
      <p:sp>
        <p:nvSpPr>
          <p:cNvPr id="327" name="Google Shape;327;p11"/>
          <p:cNvSpPr/>
          <p:nvPr/>
        </p:nvSpPr>
        <p:spPr>
          <a:xfrm>
            <a:off x="4361308" y="2385987"/>
            <a:ext cx="2826068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1"/>
          <p:cNvSpPr/>
          <p:nvPr/>
        </p:nvSpPr>
        <p:spPr>
          <a:xfrm>
            <a:off x="4361308" y="2385987"/>
            <a:ext cx="20479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8A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1"/>
          <p:cNvSpPr/>
          <p:nvPr/>
        </p:nvSpPr>
        <p:spPr>
          <a:xfrm>
            <a:off x="4493223" y="2491863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endParaRPr b="0" i="0" sz="1600" u="none" cap="none" strike="noStrike"/>
          </a:p>
        </p:txBody>
      </p:sp>
      <p:sp>
        <p:nvSpPr>
          <p:cNvPr id="330" name="Google Shape;330;p11"/>
          <p:cNvSpPr/>
          <p:nvPr/>
        </p:nvSpPr>
        <p:spPr>
          <a:xfrm>
            <a:off x="6428024" y="2500275"/>
            <a:ext cx="753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96.</a:t>
            </a:r>
            <a:r>
              <a:rPr b="1" lang="en-US" sz="1500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3</a:t>
            </a:r>
            <a:r>
              <a:rPr b="1" i="0" lang="en-US" sz="1500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C88A42"/>
              </a:solidFill>
            </a:endParaRPr>
          </a:p>
        </p:txBody>
      </p:sp>
      <p:sp>
        <p:nvSpPr>
          <p:cNvPr id="331" name="Google Shape;331;p11"/>
          <p:cNvSpPr/>
          <p:nvPr/>
        </p:nvSpPr>
        <p:spPr>
          <a:xfrm>
            <a:off x="4516295" y="2808025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P: 97.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32" name="Google Shape;332;p11"/>
          <p:cNvSpPr/>
          <p:nvPr/>
        </p:nvSpPr>
        <p:spPr>
          <a:xfrm>
            <a:off x="5192793" y="2808025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R: 93.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33" name="Google Shape;333;p11"/>
          <p:cNvSpPr/>
          <p:nvPr/>
        </p:nvSpPr>
        <p:spPr>
          <a:xfrm>
            <a:off x="5869292" y="2808025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F1: 95.6%</a:t>
            </a:r>
            <a:endParaRPr b="0" i="0" sz="1600" u="none" cap="none" strike="noStrike"/>
          </a:p>
        </p:txBody>
      </p:sp>
      <p:sp>
        <p:nvSpPr>
          <p:cNvPr id="334" name="Google Shape;334;p11"/>
          <p:cNvSpPr/>
          <p:nvPr/>
        </p:nvSpPr>
        <p:spPr>
          <a:xfrm>
            <a:off x="6485965" y="28050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99.4%</a:t>
            </a:r>
            <a:endParaRPr b="0" i="0" sz="1600" u="none" cap="none" strike="noStrike"/>
          </a:p>
        </p:txBody>
      </p:sp>
      <p:sp>
        <p:nvSpPr>
          <p:cNvPr id="335" name="Google Shape;335;p11"/>
          <p:cNvSpPr/>
          <p:nvPr/>
        </p:nvSpPr>
        <p:spPr>
          <a:xfrm>
            <a:off x="4361308" y="3147987"/>
            <a:ext cx="2826068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1"/>
          <p:cNvSpPr/>
          <p:nvPr/>
        </p:nvSpPr>
        <p:spPr>
          <a:xfrm>
            <a:off x="4361308" y="3147987"/>
            <a:ext cx="20479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1"/>
          <p:cNvSpPr/>
          <p:nvPr/>
        </p:nvSpPr>
        <p:spPr>
          <a:xfrm>
            <a:off x="4508948" y="3267600"/>
            <a:ext cx="1527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Decision Tree</a:t>
            </a:r>
            <a:endParaRPr b="0" i="0" sz="1600" u="none" cap="none" strike="noStrike"/>
          </a:p>
        </p:txBody>
      </p:sp>
      <p:sp>
        <p:nvSpPr>
          <p:cNvPr id="338" name="Google Shape;338;p11"/>
          <p:cNvSpPr/>
          <p:nvPr/>
        </p:nvSpPr>
        <p:spPr>
          <a:xfrm>
            <a:off x="6428024" y="3262275"/>
            <a:ext cx="753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5</a:t>
            </a: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2</a:t>
            </a: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C8A97E"/>
              </a:solidFill>
            </a:endParaRPr>
          </a:p>
        </p:txBody>
      </p:sp>
      <p:sp>
        <p:nvSpPr>
          <p:cNvPr id="339" name="Google Shape;339;p11"/>
          <p:cNvSpPr/>
          <p:nvPr/>
        </p:nvSpPr>
        <p:spPr>
          <a:xfrm>
            <a:off x="4516295" y="3562712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5.6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40" name="Google Shape;340;p11"/>
          <p:cNvSpPr/>
          <p:nvPr/>
        </p:nvSpPr>
        <p:spPr>
          <a:xfrm>
            <a:off x="5192793" y="3561975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.1%</a:t>
            </a:r>
            <a:endParaRPr b="0" i="0" sz="1600" u="none" cap="none" strike="noStrike"/>
          </a:p>
        </p:txBody>
      </p:sp>
      <p:sp>
        <p:nvSpPr>
          <p:cNvPr id="341" name="Google Shape;341;p11"/>
          <p:cNvSpPr/>
          <p:nvPr/>
        </p:nvSpPr>
        <p:spPr>
          <a:xfrm>
            <a:off x="5869292" y="35670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42" name="Google Shape;342;p11"/>
          <p:cNvSpPr/>
          <p:nvPr/>
        </p:nvSpPr>
        <p:spPr>
          <a:xfrm>
            <a:off x="6485965" y="35670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7.5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43" name="Google Shape;343;p11"/>
          <p:cNvSpPr/>
          <p:nvPr/>
        </p:nvSpPr>
        <p:spPr>
          <a:xfrm>
            <a:off x="4361308" y="3909987"/>
            <a:ext cx="2826068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1"/>
          <p:cNvSpPr/>
          <p:nvPr/>
        </p:nvSpPr>
        <p:spPr>
          <a:xfrm>
            <a:off x="4361308" y="3909987"/>
            <a:ext cx="20479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1"/>
          <p:cNvSpPr/>
          <p:nvPr/>
        </p:nvSpPr>
        <p:spPr>
          <a:xfrm>
            <a:off x="4508950" y="4024275"/>
            <a:ext cx="15054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K-Nearest Neighbors</a:t>
            </a:r>
            <a:endParaRPr b="0" i="0" sz="1600" u="none" cap="none" strike="noStrike"/>
          </a:p>
        </p:txBody>
      </p:sp>
      <p:sp>
        <p:nvSpPr>
          <p:cNvPr id="346" name="Google Shape;346;p11"/>
          <p:cNvSpPr/>
          <p:nvPr/>
        </p:nvSpPr>
        <p:spPr>
          <a:xfrm>
            <a:off x="6428024" y="4024275"/>
            <a:ext cx="753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lang="en-US" sz="1500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4</a:t>
            </a:r>
            <a:r>
              <a:rPr b="1" i="0" lang="en-US" sz="1500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00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3</a:t>
            </a:r>
            <a:r>
              <a:rPr b="1" i="0" lang="en-US" sz="1500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4A6C8C"/>
              </a:solidFill>
            </a:endParaRPr>
          </a:p>
        </p:txBody>
      </p:sp>
      <p:sp>
        <p:nvSpPr>
          <p:cNvPr id="347" name="Google Shape;347;p11"/>
          <p:cNvSpPr/>
          <p:nvPr/>
        </p:nvSpPr>
        <p:spPr>
          <a:xfrm>
            <a:off x="4516295" y="43173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P: 94.7%</a:t>
            </a:r>
            <a:endParaRPr b="0" i="0" sz="1600" u="none" cap="none" strike="noStrike"/>
          </a:p>
        </p:txBody>
      </p:sp>
      <p:sp>
        <p:nvSpPr>
          <p:cNvPr id="348" name="Google Shape;348;p11"/>
          <p:cNvSpPr/>
          <p:nvPr/>
        </p:nvSpPr>
        <p:spPr>
          <a:xfrm>
            <a:off x="5192793" y="43173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.6%</a:t>
            </a:r>
            <a:endParaRPr b="0" i="0" sz="1600" u="none" cap="none" strike="noStrike"/>
          </a:p>
        </p:txBody>
      </p:sp>
      <p:sp>
        <p:nvSpPr>
          <p:cNvPr id="349" name="Google Shape;349;p11"/>
          <p:cNvSpPr/>
          <p:nvPr/>
        </p:nvSpPr>
        <p:spPr>
          <a:xfrm>
            <a:off x="5869292" y="4315912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3.2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50" name="Google Shape;350;p11"/>
          <p:cNvSpPr/>
          <p:nvPr/>
        </p:nvSpPr>
        <p:spPr>
          <a:xfrm>
            <a:off x="6485965" y="43173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8.4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51" name="Google Shape;351;p11"/>
          <p:cNvSpPr/>
          <p:nvPr/>
        </p:nvSpPr>
        <p:spPr>
          <a:xfrm>
            <a:off x="6428025" y="2147862"/>
            <a:ext cx="7539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C8A97E"/>
                </a:solidFill>
              </a:rPr>
              <a:t>Accuracy</a:t>
            </a:r>
            <a:endParaRPr b="0" i="0" sz="1300" u="none" cap="none" strike="noStrike"/>
          </a:p>
        </p:txBody>
      </p:sp>
      <p:pic>
        <p:nvPicPr>
          <p:cNvPr id="352" name="Google Shape;352;p11"/>
          <p:cNvPicPr preferRelativeResize="0"/>
          <p:nvPr/>
        </p:nvPicPr>
        <p:blipFill rotWithShape="1">
          <a:blip r:embed="rId3">
            <a:alphaModFix/>
          </a:blip>
          <a:srcRect b="0" l="11582" r="32997" t="10136"/>
          <a:stretch/>
        </p:blipFill>
        <p:spPr>
          <a:xfrm>
            <a:off x="538975" y="1898613"/>
            <a:ext cx="3457575" cy="3069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11"/>
          <p:cNvPicPr preferRelativeResize="0"/>
          <p:nvPr/>
        </p:nvPicPr>
        <p:blipFill rotWithShape="1">
          <a:blip r:embed="rId4">
            <a:alphaModFix/>
          </a:blip>
          <a:srcRect b="6385" l="0" r="23324" t="5056"/>
          <a:stretch/>
        </p:blipFill>
        <p:spPr>
          <a:xfrm>
            <a:off x="7562147" y="2194550"/>
            <a:ext cx="4137340" cy="247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2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Extended Analysis</a:t>
            </a:r>
            <a:endParaRPr b="0" i="0" sz="1600" u="none" cap="none" strike="noStrike"/>
          </a:p>
        </p:txBody>
      </p:sp>
      <p:sp>
        <p:nvSpPr>
          <p:cNvPr id="360" name="Google Shape;360;p12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Limitations &amp; Without Ratings Analysis</a:t>
            </a:r>
            <a:endParaRPr b="0" i="0" sz="1600" u="none" cap="none" strike="noStrike"/>
          </a:p>
        </p:txBody>
      </p:sp>
      <p:sp>
        <p:nvSpPr>
          <p:cNvPr id="361" name="Google Shape;361;p12"/>
          <p:cNvSpPr/>
          <p:nvPr/>
        </p:nvSpPr>
        <p:spPr>
          <a:xfrm>
            <a:off x="400050" y="2022875"/>
            <a:ext cx="38100" cy="3429000"/>
          </a:xfrm>
          <a:custGeom>
            <a:rect b="b" l="l" r="r" t="t"/>
            <a:pathLst>
              <a:path extrusionOk="0" h="3048000" w="38100">
                <a:moveTo>
                  <a:pt x="0" y="0"/>
                </a:moveTo>
                <a:lnTo>
                  <a:pt x="38100" y="0"/>
                </a:lnTo>
                <a:lnTo>
                  <a:pt x="381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solidFill>
            <a:srgbClr val="788A9C"/>
          </a:solidFill>
          <a:ln>
            <a:noFill/>
          </a:ln>
        </p:spPr>
      </p:sp>
      <p:sp>
        <p:nvSpPr>
          <p:cNvPr id="362" name="Google Shape;362;p12"/>
          <p:cNvSpPr/>
          <p:nvPr/>
        </p:nvSpPr>
        <p:spPr>
          <a:xfrm>
            <a:off x="647700" y="2032038"/>
            <a:ext cx="5410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Limitations</a:t>
            </a:r>
            <a:endParaRPr b="0" i="0" sz="1600" u="none" cap="none" strike="noStrike"/>
          </a:p>
        </p:txBody>
      </p:sp>
      <p:sp>
        <p:nvSpPr>
          <p:cNvPr id="363" name="Google Shape;363;p12"/>
          <p:cNvSpPr/>
          <p:nvPr/>
        </p:nvSpPr>
        <p:spPr>
          <a:xfrm>
            <a:off x="651850" y="2508900"/>
            <a:ext cx="304800" cy="304800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2"/>
          <p:cNvSpPr/>
          <p:nvPr/>
        </p:nvSpPr>
        <p:spPr>
          <a:xfrm>
            <a:off x="739956" y="25946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2"/>
          <p:cNvSpPr/>
          <p:nvPr/>
        </p:nvSpPr>
        <p:spPr>
          <a:xfrm>
            <a:off x="1091150" y="2447700"/>
            <a:ext cx="4962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E0E2E6"/>
                </a:solidFill>
              </a:rPr>
              <a:t>Missing Values</a:t>
            </a:r>
            <a:endParaRPr b="0" i="0" sz="1600" u="none" cap="none" strike="noStrike"/>
          </a:p>
        </p:txBody>
      </p:sp>
      <p:sp>
        <p:nvSpPr>
          <p:cNvPr id="366" name="Google Shape;366;p12"/>
          <p:cNvSpPr/>
          <p:nvPr/>
        </p:nvSpPr>
        <p:spPr>
          <a:xfrm>
            <a:off x="1070950" y="2737500"/>
            <a:ext cx="48282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Only “Arrival Delay in Minutes” has missing values (363 rows ≈ 0.30%). </a:t>
            </a:r>
            <a:b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It </a:t>
            </a: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was imputed</a:t>
            </a: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using a linear regression from Departure Delay to preserve consistency and retain records.</a:t>
            </a:r>
            <a:endParaRPr sz="120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7" name="Google Shape;367;p12"/>
          <p:cNvSpPr/>
          <p:nvPr/>
        </p:nvSpPr>
        <p:spPr>
          <a:xfrm>
            <a:off x="661950" y="3622245"/>
            <a:ext cx="304800" cy="325374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2"/>
          <p:cNvSpPr/>
          <p:nvPr/>
        </p:nvSpPr>
        <p:spPr>
          <a:xfrm>
            <a:off x="758391" y="3713730"/>
            <a:ext cx="116681" cy="142351"/>
          </a:xfrm>
          <a:custGeom>
            <a:rect b="b" l="l" r="r" t="t"/>
            <a:pathLst>
              <a:path extrusionOk="0" h="133350" w="116681">
                <a:moveTo>
                  <a:pt x="116681" y="53600"/>
                </a:moveTo>
                <a:cubicBezTo>
                  <a:pt x="112827" y="56153"/>
                  <a:pt x="108399" y="58210"/>
                  <a:pt x="103789" y="59851"/>
                </a:cubicBezTo>
                <a:cubicBezTo>
                  <a:pt x="91548" y="64227"/>
                  <a:pt x="75478" y="66675"/>
                  <a:pt x="58341" y="66675"/>
                </a:cubicBezTo>
                <a:cubicBezTo>
                  <a:pt x="41203" y="66675"/>
                  <a:pt x="25107" y="64201"/>
                  <a:pt x="12892" y="59851"/>
                </a:cubicBezTo>
                <a:cubicBezTo>
                  <a:pt x="8308" y="58210"/>
                  <a:pt x="3855" y="56153"/>
                  <a:pt x="0" y="53600"/>
                </a:cubicBezTo>
                <a:lnTo>
                  <a:pt x="0" y="75009"/>
                </a:lnTo>
                <a:cubicBezTo>
                  <a:pt x="0" y="86521"/>
                  <a:pt x="26123" y="95845"/>
                  <a:pt x="58341" y="95845"/>
                </a:cubicBezTo>
                <a:cubicBezTo>
                  <a:pt x="90558" y="95845"/>
                  <a:pt x="116681" y="86521"/>
                  <a:pt x="116681" y="75009"/>
                </a:cubicBezTo>
                <a:lnTo>
                  <a:pt x="116681" y="53600"/>
                </a:lnTo>
                <a:close/>
                <a:moveTo>
                  <a:pt x="116681" y="33337"/>
                </a:moveTo>
                <a:lnTo>
                  <a:pt x="116681" y="20836"/>
                </a:lnTo>
                <a:cubicBezTo>
                  <a:pt x="116681" y="9324"/>
                  <a:pt x="90558" y="0"/>
                  <a:pt x="58341" y="0"/>
                </a:cubicBezTo>
                <a:cubicBezTo>
                  <a:pt x="26123" y="0"/>
                  <a:pt x="0" y="9324"/>
                  <a:pt x="0" y="20836"/>
                </a:cubicBezTo>
                <a:lnTo>
                  <a:pt x="0" y="33337"/>
                </a:lnTo>
                <a:cubicBezTo>
                  <a:pt x="0" y="44849"/>
                  <a:pt x="26123" y="54173"/>
                  <a:pt x="58341" y="54173"/>
                </a:cubicBezTo>
                <a:cubicBezTo>
                  <a:pt x="90558" y="54173"/>
                  <a:pt x="116681" y="44849"/>
                  <a:pt x="116681" y="33337"/>
                </a:cubicBezTo>
                <a:close/>
                <a:moveTo>
                  <a:pt x="103789" y="101523"/>
                </a:moveTo>
                <a:cubicBezTo>
                  <a:pt x="91574" y="105873"/>
                  <a:pt x="75504" y="108347"/>
                  <a:pt x="58341" y="108347"/>
                </a:cubicBezTo>
                <a:cubicBezTo>
                  <a:pt x="41177" y="108347"/>
                  <a:pt x="25107" y="105873"/>
                  <a:pt x="12892" y="101523"/>
                </a:cubicBezTo>
                <a:cubicBezTo>
                  <a:pt x="8308" y="99882"/>
                  <a:pt x="3855" y="97825"/>
                  <a:pt x="0" y="95272"/>
                </a:cubicBezTo>
                <a:lnTo>
                  <a:pt x="0" y="112514"/>
                </a:lnTo>
                <a:cubicBezTo>
                  <a:pt x="0" y="124026"/>
                  <a:pt x="26123" y="133350"/>
                  <a:pt x="58341" y="133350"/>
                </a:cubicBezTo>
                <a:cubicBezTo>
                  <a:pt x="90558" y="133350"/>
                  <a:pt x="116681" y="124026"/>
                  <a:pt x="116681" y="112514"/>
                </a:cubicBezTo>
                <a:lnTo>
                  <a:pt x="116681" y="95272"/>
                </a:lnTo>
                <a:cubicBezTo>
                  <a:pt x="112827" y="97825"/>
                  <a:pt x="108399" y="99882"/>
                  <a:pt x="103789" y="101523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2"/>
          <p:cNvSpPr/>
          <p:nvPr/>
        </p:nvSpPr>
        <p:spPr>
          <a:xfrm>
            <a:off x="1081050" y="3581585"/>
            <a:ext cx="4962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Rating Dependency</a:t>
            </a:r>
            <a:endParaRPr b="0" i="0" sz="1600" u="none" cap="none" strike="noStrike"/>
          </a:p>
        </p:txBody>
      </p:sp>
      <p:sp>
        <p:nvSpPr>
          <p:cNvPr id="370" name="Google Shape;370;p12"/>
          <p:cNvSpPr/>
          <p:nvPr/>
        </p:nvSpPr>
        <p:spPr>
          <a:xfrm>
            <a:off x="1081050" y="3906865"/>
            <a:ext cx="49530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Current models rely heavily on post-trip ratings, which may not be available in real-time prediction scenarios.</a:t>
            </a:r>
            <a:endParaRPr b="0" i="0" sz="1600" u="none" cap="none" strike="noStrike"/>
          </a:p>
        </p:txBody>
      </p:sp>
      <p:sp>
        <p:nvSpPr>
          <p:cNvPr id="371" name="Google Shape;371;p12"/>
          <p:cNvSpPr/>
          <p:nvPr/>
        </p:nvSpPr>
        <p:spPr>
          <a:xfrm>
            <a:off x="654800" y="4634110"/>
            <a:ext cx="304800" cy="325374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2"/>
          <p:cNvSpPr/>
          <p:nvPr/>
        </p:nvSpPr>
        <p:spPr>
          <a:xfrm>
            <a:off x="742906" y="4725595"/>
            <a:ext cx="133350" cy="142351"/>
          </a:xfrm>
          <a:custGeom>
            <a:rect b="b" l="l" r="r" t="t"/>
            <a:pathLst>
              <a:path extrusionOk="0" h="133350" w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2"/>
          <p:cNvSpPr/>
          <p:nvPr/>
        </p:nvSpPr>
        <p:spPr>
          <a:xfrm>
            <a:off x="1073900" y="4593450"/>
            <a:ext cx="4962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Distribution Shift</a:t>
            </a:r>
            <a:endParaRPr b="0" i="0" sz="1600" u="none" cap="none" strike="noStrike"/>
          </a:p>
        </p:txBody>
      </p:sp>
      <p:sp>
        <p:nvSpPr>
          <p:cNvPr id="374" name="Google Shape;374;p12"/>
          <p:cNvSpPr/>
          <p:nvPr/>
        </p:nvSpPr>
        <p:spPr>
          <a:xfrm>
            <a:off x="1073900" y="4918730"/>
            <a:ext cx="49530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Train/val/test come from the same historical sample, but production may shift over time. Add drift monitoring + periodic retraining.</a:t>
            </a:r>
            <a:endParaRPr sz="120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5" name="Google Shape;375;p12"/>
          <p:cNvSpPr/>
          <p:nvPr/>
        </p:nvSpPr>
        <p:spPr>
          <a:xfrm>
            <a:off x="6267450" y="1896666"/>
            <a:ext cx="38100" cy="2362200"/>
          </a:xfrm>
          <a:custGeom>
            <a:rect b="b" l="l" r="r" t="t"/>
            <a:pathLst>
              <a:path extrusionOk="0" h="2362200" w="38100">
                <a:moveTo>
                  <a:pt x="0" y="0"/>
                </a:moveTo>
                <a:lnTo>
                  <a:pt x="38100" y="0"/>
                </a:lnTo>
                <a:lnTo>
                  <a:pt x="3810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</p:sp>
      <p:sp>
        <p:nvSpPr>
          <p:cNvPr id="376" name="Google Shape;376;p12"/>
          <p:cNvSpPr/>
          <p:nvPr/>
        </p:nvSpPr>
        <p:spPr>
          <a:xfrm>
            <a:off x="6515100" y="1896666"/>
            <a:ext cx="5410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Without Ratings Scenario</a:t>
            </a:r>
            <a:endParaRPr b="0" i="0" sz="1600" u="none" cap="none" strike="noStrike"/>
          </a:p>
        </p:txBody>
      </p:sp>
      <p:sp>
        <p:nvSpPr>
          <p:cNvPr id="377" name="Google Shape;377;p12"/>
          <p:cNvSpPr/>
          <p:nvPr/>
        </p:nvSpPr>
        <p:spPr>
          <a:xfrm>
            <a:off x="6515100" y="2353875"/>
            <a:ext cx="51153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 ensure deployability in real operations, a complementary analysis</a:t>
            </a:r>
            <a:r>
              <a:rPr lang="en-US" sz="13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was conducted</a:t>
            </a: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</a:t>
            </a:r>
            <a:r>
              <a:rPr b="1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predicting satisfaction without using any post-trip rating features</a:t>
            </a: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b="0" i="0" sz="1600" u="none" cap="none" strike="noStrike"/>
          </a:p>
        </p:txBody>
      </p:sp>
      <p:sp>
        <p:nvSpPr>
          <p:cNvPr id="378" name="Google Shape;378;p12"/>
          <p:cNvSpPr/>
          <p:nvPr/>
        </p:nvSpPr>
        <p:spPr>
          <a:xfrm>
            <a:off x="6534150" y="3380184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2"/>
          <p:cNvSpPr/>
          <p:nvPr/>
        </p:nvSpPr>
        <p:spPr>
          <a:xfrm>
            <a:off x="6819900" y="3342084"/>
            <a:ext cx="4191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Uses only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demographics, travel details, and service class</a:t>
            </a:r>
            <a:endParaRPr b="0" i="0" sz="1600" u="none" cap="none" strike="noStrike"/>
          </a:p>
        </p:txBody>
      </p:sp>
      <p:sp>
        <p:nvSpPr>
          <p:cNvPr id="380" name="Google Shape;380;p12"/>
          <p:cNvSpPr/>
          <p:nvPr/>
        </p:nvSpPr>
        <p:spPr>
          <a:xfrm>
            <a:off x="6534150" y="3723084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2"/>
          <p:cNvSpPr/>
          <p:nvPr/>
        </p:nvSpPr>
        <p:spPr>
          <a:xfrm>
            <a:off x="6819900" y="3684975"/>
            <a:ext cx="456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Enables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pre-trip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real-time predictions or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when ratings are missing</a:t>
            </a:r>
            <a:endParaRPr b="0" i="0" sz="1600" u="none" cap="none" strike="noStrike"/>
          </a:p>
        </p:txBody>
      </p:sp>
      <p:sp>
        <p:nvSpPr>
          <p:cNvPr id="382" name="Google Shape;382;p12"/>
          <p:cNvSpPr/>
          <p:nvPr/>
        </p:nvSpPr>
        <p:spPr>
          <a:xfrm>
            <a:off x="6534150" y="4065984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2"/>
          <p:cNvSpPr/>
          <p:nvPr/>
        </p:nvSpPr>
        <p:spPr>
          <a:xfrm>
            <a:off x="6819900" y="4027884"/>
            <a:ext cx="340042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More practical for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proactive customer retention</a:t>
            </a:r>
            <a:endParaRPr b="0" i="0" sz="1600" u="none" cap="none" strike="noStrike"/>
          </a:p>
        </p:txBody>
      </p:sp>
      <p:sp>
        <p:nvSpPr>
          <p:cNvPr id="384" name="Google Shape;384;p12"/>
          <p:cNvSpPr/>
          <p:nvPr/>
        </p:nvSpPr>
        <p:spPr>
          <a:xfrm>
            <a:off x="6253163" y="4489847"/>
            <a:ext cx="5553075" cy="1343025"/>
          </a:xfrm>
          <a:custGeom>
            <a:rect b="b" l="l" r="r" t="t"/>
            <a:pathLst>
              <a:path extrusionOk="0" h="1343025" w="5553075">
                <a:moveTo>
                  <a:pt x="76203" y="0"/>
                </a:moveTo>
                <a:lnTo>
                  <a:pt x="5476872" y="0"/>
                </a:lnTo>
                <a:cubicBezTo>
                  <a:pt x="5518958" y="0"/>
                  <a:pt x="5553075" y="34117"/>
                  <a:pt x="5553075" y="76203"/>
                </a:cubicBezTo>
                <a:lnTo>
                  <a:pt x="5553075" y="1266822"/>
                </a:lnTo>
                <a:cubicBezTo>
                  <a:pt x="5553075" y="1308908"/>
                  <a:pt x="5518958" y="1343025"/>
                  <a:pt x="5476872" y="1343025"/>
                </a:cubicBezTo>
                <a:lnTo>
                  <a:pt x="76203" y="1343025"/>
                </a:lnTo>
                <a:cubicBezTo>
                  <a:pt x="34117" y="1343025"/>
                  <a:pt x="0" y="1308908"/>
                  <a:pt x="0" y="1266822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2"/>
          <p:cNvSpPr/>
          <p:nvPr/>
        </p:nvSpPr>
        <p:spPr>
          <a:xfrm>
            <a:off x="6410325" y="4647009"/>
            <a:ext cx="53244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Research Question</a:t>
            </a:r>
            <a:endParaRPr b="0" i="0" sz="1600" u="none" cap="none" strike="noStrike"/>
          </a:p>
        </p:txBody>
      </p:sp>
      <p:sp>
        <p:nvSpPr>
          <p:cNvPr id="386" name="Google Shape;386;p12"/>
          <p:cNvSpPr/>
          <p:nvPr/>
        </p:nvSpPr>
        <p:spPr>
          <a:xfrm>
            <a:off x="6410325" y="4989909"/>
            <a:ext cx="531495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Can we achieve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good enough 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performance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without rating features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? </a:t>
            </a:r>
            <a:b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tests whether satisfaction is predictable from customer profile and trip characteristics alone.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